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 id="2147483694" r:id="rId5"/>
  </p:sldMasterIdLst>
  <p:notesMasterIdLst>
    <p:notesMasterId r:id="rId19"/>
  </p:notesMasterIdLst>
  <p:handoutMasterIdLst>
    <p:handoutMasterId r:id="rId20"/>
  </p:handoutMasterIdLst>
  <p:sldIdLst>
    <p:sldId id="256" r:id="rId6"/>
    <p:sldId id="2147380446" r:id="rId7"/>
    <p:sldId id="2147379444" r:id="rId8"/>
    <p:sldId id="2147380450" r:id="rId9"/>
    <p:sldId id="2147380449" r:id="rId10"/>
    <p:sldId id="2147380452" r:id="rId11"/>
    <p:sldId id="2147380453" r:id="rId12"/>
    <p:sldId id="2147380454" r:id="rId13"/>
    <p:sldId id="2147380447" r:id="rId14"/>
    <p:sldId id="265" r:id="rId15"/>
    <p:sldId id="266" r:id="rId16"/>
    <p:sldId id="2147380455" r:id="rId17"/>
    <p:sldId id="310" r:id="rId18"/>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Public Sans" panose="020B0604020202020204" charset="0"/>
      <p:regular r:id="rId25"/>
      <p:bold r:id="rId26"/>
      <p:italic r:id="rId27"/>
      <p:boldItalic r:id="rId28"/>
    </p:embeddedFont>
    <p:embeddedFont>
      <p:font typeface="Public Sans Light" panose="020B0604020202020204" charset="0"/>
      <p:regular r:id="rId29"/>
      <p:italic r:id="rId30"/>
    </p:embeddedFont>
    <p:embeddedFont>
      <p:font typeface="Public Sans SemiBold" panose="020B0604020202020204" charset="0"/>
      <p:bold r:id="rId31"/>
      <p:boldItalic r:id="rId32"/>
    </p:embeddedFont>
    <p:embeddedFont>
      <p:font typeface="Segoe UI" panose="020B0502040204020203" pitchFamily="34" charset="0"/>
      <p:regular r:id="rId33"/>
      <p:bold r:id="rId34"/>
      <p:italic r:id="rId35"/>
      <p:boldItalic r:id="rId3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99A839-93C1-1996-DC73-D33AB2A24509}" name="Rudi Soman" initials="RS" userId="S::Rudi.Soman@customerservice.nsw.gov.au::227b6b81-cac2-463a-aa91-26064ba3e6fb" providerId="AD"/>
  <p188:author id="{F90D9652-FE79-F4E9-0D3D-F32E1B6609F5}" name="Kara Lawrence" initials="KL" userId="S::kara.lawrence@customerservice.nsw.gov.au::30fc6d3f-e1bb-4db7-bb11-31403e46e0b2" providerId="AD"/>
  <p188:author id="{8A11B483-3204-56CD-5CBA-D846FB259491}" name="Natalie Garlick" initials="NG" userId="S::Natalie@kamber.com.au::6bb637d6-2901-4ddc-a6aa-a8e5fac4a727" providerId="AD"/>
  <p188:author id="{87593FD2-45EC-07CB-EE6F-82A6606397B2}" name="Rudi Soman" initials="RS" userId="S::rudi.soman@customerservice.nsw.gov.au::227b6b81-cac2-463a-aa91-26064ba3e6fb" providerId="AD"/>
  <p188:author id="{8C6051E9-ACEE-DDBC-6BA0-C12D1FA77206}" name="Andrea Montes" initials="AM" userId="S::Andrea.Montes@customerservice.nsw.gov.au::048f76cb-bf64-4c65-9b7a-7a87930ae2e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0019"/>
    <a:srgbClr val="EBEBEB"/>
    <a:srgbClr val="F3E2E6"/>
    <a:srgbClr val="F6ACB6"/>
    <a:srgbClr val="CBEDFD"/>
    <a:srgbClr val="D7153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1784AA-FA4A-D056-6524-38C483F6176B}" v="4" dt="2024-02-16T03:40:45.287"/>
    <p1510:client id="{5F025965-4C4C-D186-ED92-8587DE255878}" v="172" vWet="173" dt="2024-02-16T04:54:03.057"/>
    <p1510:client id="{CCDA44A3-CFFB-984B-13C4-F1C4FA772670}" v="3" dt="2024-02-16T05:32:48.665"/>
    <p1510:client id="{E1AE4A5A-083B-4B2F-98FA-2FFECCCE0E57}" v="474" dt="2024-02-16T05:33:52.832"/>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298" y="6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6.fntdata"/><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1.fntdata"/><Relationship Id="rId34" Type="http://schemas.openxmlformats.org/officeDocument/2006/relationships/font" Target="fonts/font14.fntdata"/><Relationship Id="rId42"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29" Type="http://schemas.openxmlformats.org/officeDocument/2006/relationships/font" Target="fonts/font9.fntdata"/><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5.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20/02/2024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20/02/2024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t>2</a:t>
            </a:fld>
            <a:endParaRPr lang="en-AU"/>
          </a:p>
        </p:txBody>
      </p:sp>
    </p:spTree>
    <p:extLst>
      <p:ext uri="{BB962C8B-B14F-4D97-AF65-F5344CB8AC3E}">
        <p14:creationId xmlns:p14="http://schemas.microsoft.com/office/powerpoint/2010/main" val="3969079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7BE4D31D-F1DD-4629-BC69-5D1D53F073FB}"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1000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7BE4D31D-F1DD-4629-BC69-5D1D53F073FB}"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1303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7BE4D31D-F1DD-4629-BC69-5D1D53F073FB}"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1565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t>9</a:t>
            </a:fld>
            <a:endParaRPr lang="en-AU"/>
          </a:p>
        </p:txBody>
      </p:sp>
    </p:spTree>
    <p:extLst>
      <p:ext uri="{BB962C8B-B14F-4D97-AF65-F5344CB8AC3E}">
        <p14:creationId xmlns:p14="http://schemas.microsoft.com/office/powerpoint/2010/main" val="453698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t>10</a:t>
            </a:fld>
            <a:endParaRPr lang="en-AU"/>
          </a:p>
        </p:txBody>
      </p:sp>
    </p:spTree>
    <p:extLst>
      <p:ext uri="{BB962C8B-B14F-4D97-AF65-F5344CB8AC3E}">
        <p14:creationId xmlns:p14="http://schemas.microsoft.com/office/powerpoint/2010/main" val="1725727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t>11</a:t>
            </a:fld>
            <a:endParaRPr lang="en-AU"/>
          </a:p>
        </p:txBody>
      </p:sp>
    </p:spTree>
    <p:extLst>
      <p:ext uri="{BB962C8B-B14F-4D97-AF65-F5344CB8AC3E}">
        <p14:creationId xmlns:p14="http://schemas.microsoft.com/office/powerpoint/2010/main" val="1756662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t>12</a:t>
            </a:fld>
            <a:endParaRPr lang="en-AU"/>
          </a:p>
        </p:txBody>
      </p:sp>
    </p:spTree>
    <p:extLst>
      <p:ext uri="{BB962C8B-B14F-4D97-AF65-F5344CB8AC3E}">
        <p14:creationId xmlns:p14="http://schemas.microsoft.com/office/powerpoint/2010/main" val="42335140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403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12" name="Title 1">
            <a:extLst>
              <a:ext uri="{FF2B5EF4-FFF2-40B4-BE49-F238E27FC236}">
                <a16:creationId xmlns:a16="http://schemas.microsoft.com/office/drawing/2014/main" id="{BC68BAF8-335C-4258-8970-34792D0D6F9A}"/>
              </a:ext>
            </a:extLst>
          </p:cNvPr>
          <p:cNvSpPr>
            <a:spLocks noGrp="1"/>
          </p:cNvSpPr>
          <p:nvPr>
            <p:ph type="ctrTitle" hasCustomPrompt="1"/>
          </p:nvPr>
        </p:nvSpPr>
        <p:spPr>
          <a:xfrm>
            <a:off x="359999" y="360001"/>
            <a:ext cx="11448001" cy="1349740"/>
          </a:xfrm>
          <a:ln>
            <a:noFill/>
          </a:ln>
        </p:spPr>
        <p:txBody>
          <a:bodyPr anchor="t">
            <a:noAutofit/>
          </a:bodyPr>
          <a:lstStyle>
            <a:lvl1pPr algn="l">
              <a:lnSpc>
                <a:spcPct val="90000"/>
              </a:lnSpc>
              <a:defRPr sz="4800">
                <a:solidFill>
                  <a:schemeClr val="bg1"/>
                </a:solidFill>
              </a:defRPr>
            </a:lvl1pPr>
          </a:lstStyle>
          <a:p>
            <a:r>
              <a:rPr lang="en-AU" noProof="0"/>
              <a:t>Click to edit presentation title</a:t>
            </a:r>
          </a:p>
        </p:txBody>
      </p:sp>
      <p:cxnSp>
        <p:nvCxnSpPr>
          <p:cNvPr id="17" name="Straight Connector 16">
            <a:extLst>
              <a:ext uri="{FF2B5EF4-FFF2-40B4-BE49-F238E27FC236}">
                <a16:creationId xmlns:a16="http://schemas.microsoft.com/office/drawing/2014/main" id="{135775FC-5688-48DB-BC37-D315FF46AFC9}"/>
              </a:ext>
              <a:ext uri="{C183D7F6-B498-43B3-948B-1728B52AA6E4}">
                <adec:decorative xmlns:adec="http://schemas.microsoft.com/office/drawing/2017/decorative" val="1"/>
              </a:ext>
            </a:extLst>
          </p:cNvPr>
          <p:cNvCxnSpPr>
            <a:cxnSpLocks/>
          </p:cNvCxnSpPr>
          <p:nvPr userDrawn="1"/>
        </p:nvCxnSpPr>
        <p:spPr>
          <a:xfrm>
            <a:off x="360000" y="23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4">
            <a:extLst>
              <a:ext uri="{FF2B5EF4-FFF2-40B4-BE49-F238E27FC236}">
                <a16:creationId xmlns:a16="http://schemas.microsoft.com/office/drawing/2014/main" id="{08BF7407-D084-495E-9244-24241CFB7D88}"/>
              </a:ext>
            </a:extLst>
          </p:cNvPr>
          <p:cNvSpPr>
            <a:spLocks noGrp="1"/>
          </p:cNvSpPr>
          <p:nvPr>
            <p:ph type="body" sz="quarter" idx="14" hasCustomPrompt="1"/>
          </p:nvPr>
        </p:nvSpPr>
        <p:spPr>
          <a:xfrm>
            <a:off x="359999" y="2448000"/>
            <a:ext cx="8531999" cy="790835"/>
          </a:xfrm>
        </p:spPr>
        <p:txBody>
          <a:bodyPr>
            <a:noAutofit/>
          </a:bodyPr>
          <a:lstStyle>
            <a:lvl1pPr>
              <a:lnSpc>
                <a:spcPct val="100000"/>
              </a:lnSpc>
              <a:spcAft>
                <a:spcPts val="0"/>
              </a:spcAft>
              <a:defRPr sz="1800" b="0">
                <a:solidFill>
                  <a:schemeClr val="bg1"/>
                </a:solidFill>
                <a:latin typeface="Public Sans SemiBold" pitchFamily="2" charset="0"/>
              </a:defRPr>
            </a:lvl1pPr>
            <a:lvl2pPr>
              <a:lnSpc>
                <a:spcPct val="100000"/>
              </a:lnSpc>
              <a:spcAft>
                <a:spcPts val="0"/>
              </a:spcAft>
              <a:defRPr sz="1800" b="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Click to edit presentation subtitle</a:t>
            </a:r>
          </a:p>
          <a:p>
            <a:pPr lvl="1"/>
            <a:r>
              <a:rPr lang="en-AU" noProof="0"/>
              <a:t>Date Month Year</a:t>
            </a:r>
          </a:p>
        </p:txBody>
      </p:sp>
      <p:cxnSp>
        <p:nvCxnSpPr>
          <p:cNvPr id="20" name="Straight Connector 19">
            <a:extLst>
              <a:ext uri="{FF2B5EF4-FFF2-40B4-BE49-F238E27FC236}">
                <a16:creationId xmlns:a16="http://schemas.microsoft.com/office/drawing/2014/main" id="{266BD58B-B38C-4744-B38D-8569C0941831}"/>
              </a:ext>
              <a:ext uri="{C183D7F6-B498-43B3-948B-1728B52AA6E4}">
                <adec:decorative xmlns:adec="http://schemas.microsoft.com/office/drawing/2017/decorative" val="1"/>
              </a:ext>
            </a:extLst>
          </p:cNvPr>
          <p:cNvCxnSpPr>
            <a:cxnSpLocks/>
          </p:cNvCxnSpPr>
          <p:nvPr userDrawn="1"/>
        </p:nvCxnSpPr>
        <p:spPr>
          <a:xfrm>
            <a:off x="9072000" y="2304000"/>
            <a:ext cx="2736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Placeholder 14">
            <a:extLst>
              <a:ext uri="{FF2B5EF4-FFF2-40B4-BE49-F238E27FC236}">
                <a16:creationId xmlns:a16="http://schemas.microsoft.com/office/drawing/2014/main" id="{E1C27BB4-5285-4407-B0C8-6E513FF2F53B}"/>
              </a:ext>
            </a:extLst>
          </p:cNvPr>
          <p:cNvSpPr>
            <a:spLocks noGrp="1"/>
          </p:cNvSpPr>
          <p:nvPr>
            <p:ph type="body" sz="quarter" idx="13" hasCustomPrompt="1"/>
          </p:nvPr>
        </p:nvSpPr>
        <p:spPr>
          <a:xfrm>
            <a:off x="9072000" y="2448000"/>
            <a:ext cx="2736000" cy="790835"/>
          </a:xfrm>
        </p:spPr>
        <p:txBody>
          <a:bodyPr>
            <a:noAutofit/>
          </a:bodyPr>
          <a:lstStyle>
            <a:lvl1pPr>
              <a:spcAft>
                <a:spcPts val="0"/>
              </a:spcAft>
              <a:defRPr sz="1800" b="0">
                <a:solidFill>
                  <a:schemeClr val="bg1"/>
                </a:solidFill>
                <a:latin typeface="Public Sans SemiBold" pitchFamily="2" charset="0"/>
              </a:defRPr>
            </a:lvl1pPr>
            <a:lvl2pPr>
              <a:spcAft>
                <a:spcPts val="0"/>
              </a:spcAft>
              <a:defRPr sz="1800" b="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Presenter name</a:t>
            </a:r>
          </a:p>
          <a:p>
            <a:pPr lvl="1"/>
            <a:r>
              <a:rPr lang="en-AU" noProof="0"/>
              <a:t>Presenter title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4032000"/>
            <a:ext cx="12192001" cy="11144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accent3"/>
              </a:solidFill>
            </a:endParaRPr>
          </a:p>
        </p:txBody>
      </p:sp>
      <p:sp>
        <p:nvSpPr>
          <p:cNvPr id="24" name="Text Placeholder 14">
            <a:extLst>
              <a:ext uri="{FF2B5EF4-FFF2-40B4-BE49-F238E27FC236}">
                <a16:creationId xmlns:a16="http://schemas.microsoft.com/office/drawing/2014/main" id="{CBB58239-EFE3-4428-B99A-7DBA40344012}"/>
              </a:ext>
            </a:extLst>
          </p:cNvPr>
          <p:cNvSpPr>
            <a:spLocks noGrp="1"/>
          </p:cNvSpPr>
          <p:nvPr>
            <p:ph type="body" sz="quarter" idx="15" hasCustomPrompt="1"/>
          </p:nvPr>
        </p:nvSpPr>
        <p:spPr>
          <a:xfrm>
            <a:off x="359999" y="5747125"/>
            <a:ext cx="8531999" cy="684000"/>
          </a:xfrm>
        </p:spPr>
        <p:txBody>
          <a:bodyPr anchor="b" anchorCtr="0">
            <a:noAutofit/>
          </a:bodyPr>
          <a:lstStyle>
            <a:lvl1pPr>
              <a:spcAft>
                <a:spcPts val="0"/>
              </a:spcAft>
              <a:defRPr sz="1200" b="0">
                <a:solidFill>
                  <a:schemeClr val="accent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Descriptor</a:t>
            </a:r>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21200" y="5745600"/>
            <a:ext cx="630000" cy="685525"/>
          </a:xfrm>
          <a:prstGeom prst="rect">
            <a:avLst/>
          </a:prstGeom>
        </p:spPr>
      </p:pic>
    </p:spTree>
    <p:extLst>
      <p:ext uri="{BB962C8B-B14F-4D97-AF65-F5344CB8AC3E}">
        <p14:creationId xmlns:p14="http://schemas.microsoft.com/office/powerpoint/2010/main" val="2235050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lvl1pPr>
          </a:lstStyle>
          <a:p>
            <a:r>
              <a:rPr lang="en-US" noProof="0"/>
              <a:t>Click to edit Master title style</a:t>
            </a:r>
            <a:endParaRPr lang="en-AU" noProof="0"/>
          </a:p>
        </p:txBody>
      </p:sp>
      <p:cxnSp>
        <p:nvCxnSpPr>
          <p:cNvPr id="8" name="Straight Connector 7">
            <a:extLst>
              <a:ext uri="{FF2B5EF4-FFF2-40B4-BE49-F238E27FC236}">
                <a16:creationId xmlns:a16="http://schemas.microsoft.com/office/drawing/2014/main" id="{4220CACA-3621-403A-9123-4490A23AF647}"/>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D33CF678-37C5-4AFF-90FB-A262BBC7A331}"/>
              </a:ext>
            </a:extLst>
          </p:cNvPr>
          <p:cNvSpPr>
            <a:spLocks noGrp="1"/>
          </p:cNvSpPr>
          <p:nvPr>
            <p:ph idx="1"/>
          </p:nvPr>
        </p:nvSpPr>
        <p:spPr>
          <a:xfrm>
            <a:off x="360000" y="1799999"/>
            <a:ext cx="11484000" cy="4320000"/>
          </a:xfrm>
        </p:spPr>
        <p:txBody>
          <a:bodyPr/>
          <a:lstStyle>
            <a:lvl1pPr>
              <a:defRPr>
                <a:latin typeface="+mn-lt"/>
              </a:defRPr>
            </a:lvl1pPr>
            <a:lvl2pPr>
              <a:defRPr/>
            </a:lvl2pPr>
            <a:lvl3pPr>
              <a:defRPr/>
            </a:lvl3pPr>
            <a:lvl4pPr>
              <a:defRPr/>
            </a:lvl4pPr>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70407630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p>
            <a:r>
              <a:rPr lang="en-US" noProof="0"/>
              <a:t>Click to edit Master title style</a:t>
            </a:r>
            <a:endParaRPr lang="en-AU" noProof="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20000"/>
          </a:xfrm>
        </p:spPr>
        <p:txBody>
          <a:bodyPr numCol="2" spcCol="180000"/>
          <a:lstStyle>
            <a:lvl1pPr>
              <a:defRPr sz="2000"/>
            </a:lvl1pPr>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583723895"/>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box and two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p>
            <a:r>
              <a:rPr lang="en-US" noProof="0"/>
              <a:t>Click to edit Master title style</a:t>
            </a:r>
            <a:endParaRPr lang="en-AU" noProof="0"/>
          </a:p>
        </p:txBody>
      </p:sp>
      <p:cxnSp>
        <p:nvCxnSpPr>
          <p:cNvPr id="8" name="Straight Connector 7">
            <a:extLst>
              <a:ext uri="{FF2B5EF4-FFF2-40B4-BE49-F238E27FC236}">
                <a16:creationId xmlns:a16="http://schemas.microsoft.com/office/drawing/2014/main" id="{1B695500-632C-466D-B92D-D85554040D3A}"/>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1800001"/>
            <a:ext cx="4680000" cy="431999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3" name="Content Placeholder 2"/>
          <p:cNvSpPr>
            <a:spLocks noGrp="1"/>
          </p:cNvSpPr>
          <p:nvPr>
            <p:ph idx="1"/>
          </p:nvPr>
        </p:nvSpPr>
        <p:spPr>
          <a:xfrm>
            <a:off x="5220000" y="1800001"/>
            <a:ext cx="6624000" cy="4319998"/>
          </a:xfrm>
        </p:spPr>
        <p:txBody>
          <a:bodyPr numCol="2" spcCol="180000"/>
          <a:lstStyle>
            <a:lvl1pPr>
              <a:defRPr/>
            </a:lvl1pPr>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cxnSp>
        <p:nvCxnSpPr>
          <p:cNvPr id="11" name="Straight Connector 10">
            <a:extLst>
              <a:ext uri="{FF2B5EF4-FFF2-40B4-BE49-F238E27FC236}">
                <a16:creationId xmlns:a16="http://schemas.microsoft.com/office/drawing/2014/main" id="{8FA695AB-F823-4A00-866F-671850CAC9CC}"/>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69994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multi-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p>
            <a:r>
              <a:rPr lang="en-US" noProof="0"/>
              <a:t>Click to edit Master title style</a:t>
            </a:r>
            <a:endParaRPr lang="en-AU" noProof="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4" name="Content Placeholder 3"/>
          <p:cNvSpPr>
            <a:spLocks noGrp="1"/>
          </p:cNvSpPr>
          <p:nvPr>
            <p:ph sz="half" idx="2"/>
          </p:nvPr>
        </p:nvSpPr>
        <p:spPr>
          <a:xfrm>
            <a:off x="6228000" y="1800000"/>
            <a:ext cx="5616000" cy="432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016379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bheading, one column text and multi-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48D23-1962-FEDB-743A-3ADF408ADE54}"/>
              </a:ext>
            </a:extLst>
          </p:cNvPr>
          <p:cNvSpPr>
            <a:spLocks noGrp="1"/>
          </p:cNvSpPr>
          <p:nvPr>
            <p:ph type="title"/>
          </p:nvPr>
        </p:nvSpPr>
        <p:spPr/>
        <p:txBody>
          <a:body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99996"/>
            <a:ext cx="5615637" cy="864003"/>
          </a:xfrm>
        </p:spPr>
        <p:txBody>
          <a:bodyPr/>
          <a:lstStyle>
            <a:lvl1pPr>
              <a:defRPr b="0">
                <a:latin typeface="Public Sans SemiBold" pitchFamily="2" charset="0"/>
              </a:defRPr>
            </a:lvl1pPr>
          </a:lstStyle>
          <a:p>
            <a:pPr lvl="0"/>
            <a:r>
              <a:rPr lang="en-AU" noProof="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79998"/>
            <a:ext cx="5615637" cy="3239999"/>
          </a:xfrm>
        </p:spPr>
        <p:txBody>
          <a:bodyPr numCol="1" spcCol="18000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4" name="Content Placeholder 3"/>
          <p:cNvSpPr>
            <a:spLocks noGrp="1"/>
          </p:cNvSpPr>
          <p:nvPr>
            <p:ph sz="half" idx="2"/>
          </p:nvPr>
        </p:nvSpPr>
        <p:spPr>
          <a:xfrm>
            <a:off x="6228000" y="1799996"/>
            <a:ext cx="5616000" cy="432000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027668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heading, two column text and multi-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2A044-8498-3E9C-8FB1-4B20BF2C24BF}"/>
              </a:ext>
            </a:extLst>
          </p:cNvPr>
          <p:cNvSpPr>
            <a:spLocks noGrp="1"/>
          </p:cNvSpPr>
          <p:nvPr>
            <p:ph type="title"/>
          </p:nvPr>
        </p:nvSpPr>
        <p:spPr/>
        <p:txBody>
          <a:body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99996"/>
            <a:ext cx="7560000" cy="864003"/>
          </a:xfrm>
        </p:spPr>
        <p:txBody>
          <a:bodyPr/>
          <a:lstStyle>
            <a:lvl1pPr>
              <a:defRPr b="0">
                <a:latin typeface="Public Sans SemiBold" pitchFamily="2" charset="0"/>
              </a:defRPr>
            </a:lvl1pPr>
          </a:lstStyle>
          <a:p>
            <a:pPr lvl="0"/>
            <a:r>
              <a:rPr lang="en-AU" noProof="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79998"/>
            <a:ext cx="7560000" cy="3239999"/>
          </a:xfrm>
        </p:spPr>
        <p:txBody>
          <a:bodyPr numCol="2" spcCol="180000"/>
          <a:lstStyle>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4" name="Content Placeholder 3"/>
          <p:cNvSpPr>
            <a:spLocks noGrp="1"/>
          </p:cNvSpPr>
          <p:nvPr>
            <p:ph sz="half" idx="2"/>
          </p:nvPr>
        </p:nvSpPr>
        <p:spPr>
          <a:xfrm>
            <a:off x="8172000" y="1799996"/>
            <a:ext cx="3672000" cy="432000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394264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bheading box, three column text and multi-content">
    <p:bg>
      <p:bgPr>
        <a:solidFill>
          <a:schemeClr val="accent4"/>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7E4088-15FF-8FE1-4EE3-915A705BFFF6}"/>
              </a:ext>
            </a:extLst>
          </p:cNvPr>
          <p:cNvSpPr>
            <a:spLocks noGrp="1"/>
          </p:cNvSpPr>
          <p:nvPr>
            <p:ph type="title"/>
          </p:nvPr>
        </p:nvSpPr>
        <p:spPr/>
        <p:txBody>
          <a:bodyPr/>
          <a:lstStyle/>
          <a:p>
            <a:r>
              <a:rPr lang="en-US"/>
              <a:t>Click to edit Master title style</a:t>
            </a:r>
            <a:endParaRPr lang="en-AU"/>
          </a:p>
        </p:txBody>
      </p:sp>
      <p:cxnSp>
        <p:nvCxnSpPr>
          <p:cNvPr id="8" name="Straight Connector 7">
            <a:extLst>
              <a:ext uri="{FF2B5EF4-FFF2-40B4-BE49-F238E27FC236}">
                <a16:creationId xmlns:a16="http://schemas.microsoft.com/office/drawing/2014/main" id="{36CEE26C-693E-448A-A669-8893AB2ABF4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2">
            <a:extLst>
              <a:ext uri="{FF2B5EF4-FFF2-40B4-BE49-F238E27FC236}">
                <a16:creationId xmlns:a16="http://schemas.microsoft.com/office/drawing/2014/main" id="{33874E0E-52BE-422A-8D25-EB76C690AF78}"/>
              </a:ext>
            </a:extLst>
          </p:cNvPr>
          <p:cNvSpPr>
            <a:spLocks noGrp="1"/>
          </p:cNvSpPr>
          <p:nvPr>
            <p:ph type="body" sz="quarter" idx="14" hasCustomPrompt="1"/>
          </p:nvPr>
        </p:nvSpPr>
        <p:spPr>
          <a:xfrm>
            <a:off x="360362" y="1800000"/>
            <a:ext cx="8531999" cy="864000"/>
          </a:xfrm>
        </p:spPr>
        <p:txBody>
          <a:bodyPr/>
          <a:lstStyle>
            <a:lvl1pPr>
              <a:defRPr b="0">
                <a:solidFill>
                  <a:schemeClr val="tx1"/>
                </a:solidFill>
                <a:latin typeface="Public Sans SemiBold" pitchFamily="2" charset="0"/>
              </a:defRPr>
            </a:lvl1pPr>
          </a:lstStyle>
          <a:p>
            <a:pPr lvl="0"/>
            <a:r>
              <a:rPr lang="en-AU" noProof="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79999"/>
            <a:ext cx="8532000" cy="3204002"/>
          </a:xfrm>
        </p:spPr>
        <p:txBody>
          <a:bodyPr numCol="3" spcCol="180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15" name="Content Placeholder 2">
            <a:extLst>
              <a:ext uri="{FF2B5EF4-FFF2-40B4-BE49-F238E27FC236}">
                <a16:creationId xmlns:a16="http://schemas.microsoft.com/office/drawing/2014/main" id="{6D8D4F95-9C64-4F83-948A-83B534175047}"/>
              </a:ext>
            </a:extLst>
          </p:cNvPr>
          <p:cNvSpPr>
            <a:spLocks noGrp="1"/>
          </p:cNvSpPr>
          <p:nvPr>
            <p:ph sz="quarter" idx="17"/>
          </p:nvPr>
        </p:nvSpPr>
        <p:spPr>
          <a:xfrm>
            <a:off x="9072563" y="1800225"/>
            <a:ext cx="2735262" cy="428377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cxnSp>
        <p:nvCxnSpPr>
          <p:cNvPr id="10" name="Straight Connector 9">
            <a:extLst>
              <a:ext uri="{FF2B5EF4-FFF2-40B4-BE49-F238E27FC236}">
                <a16:creationId xmlns:a16="http://schemas.microsoft.com/office/drawing/2014/main" id="{1325F63D-D41C-489E-A63F-1C32BB79AD1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887899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with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p>
            <a:r>
              <a:rPr lang="en-US" noProof="0"/>
              <a:t>Click to edit Master title style</a:t>
            </a:r>
            <a:endParaRPr lang="en-AU" noProof="0"/>
          </a:p>
        </p:txBody>
      </p:sp>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0"/>
              </a:ext>
            </a:extLst>
          </p:cNvPr>
          <p:cNvSpPr>
            <a:spLocks noGrp="1"/>
          </p:cNvSpPr>
          <p:nvPr>
            <p:ph type="pic" sz="quarter" idx="15"/>
          </p:nvPr>
        </p:nvSpPr>
        <p:spPr>
          <a:xfrm>
            <a:off x="360000" y="1548000"/>
            <a:ext cx="5616000" cy="4680000"/>
          </a:xfrm>
        </p:spPr>
        <p:txBody>
          <a:bodyPr/>
          <a:lstStyle/>
          <a:p>
            <a:r>
              <a:rPr lang="en-US" noProof="0"/>
              <a:t>Click icon to add picture</a:t>
            </a:r>
            <a:endParaRPr lang="en-AU" noProof="0"/>
          </a:p>
        </p:txBody>
      </p:sp>
      <p:cxnSp>
        <p:nvCxnSpPr>
          <p:cNvPr id="10" name="Straight Connector 9">
            <a:extLst>
              <a:ext uri="{FF2B5EF4-FFF2-40B4-BE49-F238E27FC236}">
                <a16:creationId xmlns:a16="http://schemas.microsoft.com/office/drawing/2014/main" id="{3991318D-3683-472A-A0D1-0589B053F39E}"/>
              </a:ext>
              <a:ext uri="{C183D7F6-B498-43B3-948B-1728B52AA6E4}">
                <adec:decorative xmlns:adec="http://schemas.microsoft.com/office/drawing/2017/decorative" val="1"/>
              </a:ext>
            </a:extLst>
          </p:cNvPr>
          <p:cNvCxnSpPr>
            <a:cxnSpLocks/>
          </p:cNvCxnSpPr>
          <p:nvPr userDrawn="1"/>
        </p:nvCxnSpPr>
        <p:spPr>
          <a:xfrm>
            <a:off x="6196826" y="1548000"/>
            <a:ext cx="56831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2">
            <a:extLst>
              <a:ext uri="{FF2B5EF4-FFF2-40B4-BE49-F238E27FC236}">
                <a16:creationId xmlns:a16="http://schemas.microsoft.com/office/drawing/2014/main" id="{5839C8C2-80E2-46DE-BF7F-C7411ABD3515}"/>
              </a:ext>
            </a:extLst>
          </p:cNvPr>
          <p:cNvSpPr>
            <a:spLocks noGrp="1"/>
          </p:cNvSpPr>
          <p:nvPr>
            <p:ph type="body" sz="quarter" idx="14" hasCustomPrompt="1"/>
          </p:nvPr>
        </p:nvSpPr>
        <p:spPr>
          <a:xfrm>
            <a:off x="6216002" y="1728000"/>
            <a:ext cx="5627998" cy="900000"/>
          </a:xfrm>
        </p:spPr>
        <p:txBody>
          <a:bodyPr anchor="t" anchorCtr="0">
            <a:noAutofit/>
          </a:bodyPr>
          <a:lstStyle>
            <a:lvl1pPr>
              <a:defRPr sz="1400">
                <a:latin typeface="+mn-lt"/>
              </a:defRPr>
            </a:lvl1pPr>
          </a:lstStyle>
          <a:p>
            <a:pPr lvl="0"/>
            <a:r>
              <a:rPr lang="en-AU" noProof="0"/>
              <a:t>Caption</a:t>
            </a:r>
          </a:p>
        </p:txBody>
      </p:sp>
      <p:sp>
        <p:nvSpPr>
          <p:cNvPr id="16" name="Content Placeholder 3">
            <a:extLst>
              <a:ext uri="{FF2B5EF4-FFF2-40B4-BE49-F238E27FC236}">
                <a16:creationId xmlns:a16="http://schemas.microsoft.com/office/drawing/2014/main" id="{1F43CC2C-E436-4916-8505-D07C84AB9C9E}"/>
              </a:ext>
            </a:extLst>
          </p:cNvPr>
          <p:cNvSpPr>
            <a:spLocks noGrp="1"/>
          </p:cNvSpPr>
          <p:nvPr>
            <p:ph sz="half" idx="2"/>
          </p:nvPr>
        </p:nvSpPr>
        <p:spPr>
          <a:xfrm>
            <a:off x="6216002" y="2772000"/>
            <a:ext cx="5627998" cy="323999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cxnSp>
        <p:nvCxnSpPr>
          <p:cNvPr id="14" name="Straight Connector 13">
            <a:extLst>
              <a:ext uri="{FF2B5EF4-FFF2-40B4-BE49-F238E27FC236}">
                <a16:creationId xmlns:a16="http://schemas.microsoft.com/office/drawing/2014/main" id="{506265F5-1D86-46C9-8A9A-0411B3E72E63}"/>
              </a:ext>
              <a:ext uri="{C183D7F6-B498-43B3-948B-1728B52AA6E4}">
                <adec:decorative xmlns:adec="http://schemas.microsoft.com/office/drawing/2017/decorative" val="1"/>
              </a:ext>
            </a:extLst>
          </p:cNvPr>
          <p:cNvCxnSpPr>
            <a:cxnSpLocks/>
          </p:cNvCxnSpPr>
          <p:nvPr userDrawn="1"/>
        </p:nvCxnSpPr>
        <p:spPr>
          <a:xfrm flipV="1">
            <a:off x="6196826" y="6228000"/>
            <a:ext cx="568317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42250978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multi-content with small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p>
            <a:r>
              <a:rPr lang="en-US" noProof="0"/>
              <a:t>Click to edit Master title style</a:t>
            </a:r>
            <a:endParaRPr lang="en-AU" noProof="0"/>
          </a:p>
        </p:txBody>
      </p:sp>
      <p:sp>
        <p:nvSpPr>
          <p:cNvPr id="17" name="Content Placeholder 3">
            <a:extLst>
              <a:ext uri="{FF2B5EF4-FFF2-40B4-BE49-F238E27FC236}">
                <a16:creationId xmlns:a16="http://schemas.microsoft.com/office/drawing/2014/main" id="{38448747-626A-46AB-BEF5-520A55297EDC}"/>
              </a:ext>
            </a:extLst>
          </p:cNvPr>
          <p:cNvSpPr>
            <a:spLocks noGrp="1"/>
          </p:cNvSpPr>
          <p:nvPr>
            <p:ph sz="half" idx="17"/>
          </p:nvPr>
        </p:nvSpPr>
        <p:spPr>
          <a:xfrm>
            <a:off x="360000" y="1547999"/>
            <a:ext cx="7560000" cy="467999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8172000" y="1548000"/>
            <a:ext cx="37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Content Placeholder 3">
            <a:extLst>
              <a:ext uri="{FF2B5EF4-FFF2-40B4-BE49-F238E27FC236}">
                <a16:creationId xmlns:a16="http://schemas.microsoft.com/office/drawing/2014/main" id="{D6D3B884-3085-43E9-B731-851596D89246}"/>
              </a:ext>
            </a:extLst>
          </p:cNvPr>
          <p:cNvSpPr>
            <a:spLocks noGrp="1"/>
          </p:cNvSpPr>
          <p:nvPr>
            <p:ph sz="half" idx="2"/>
          </p:nvPr>
        </p:nvSpPr>
        <p:spPr>
          <a:xfrm>
            <a:off x="8172000" y="1800000"/>
            <a:ext cx="3672000" cy="323999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8172000" y="5219998"/>
            <a:ext cx="3672000" cy="900000"/>
          </a:xfrm>
        </p:spPr>
        <p:txBody>
          <a:bodyPr anchor="b">
            <a:noAutofit/>
          </a:bodyPr>
          <a:lstStyle>
            <a:lvl1pPr>
              <a:defRPr sz="1400">
                <a:latin typeface="+mn-lt"/>
              </a:defRPr>
            </a:lvl1pPr>
          </a:lstStyle>
          <a:p>
            <a:pPr lvl="0"/>
            <a:r>
              <a:rPr lang="en-AU" noProof="0"/>
              <a:t>Caption</a:t>
            </a:r>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8172000" y="6227998"/>
            <a:ext cx="3708000"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1493817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rge multi-content with two small multi-content">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1491CDD6-AF2B-7135-AE3A-404BB16DE4A8}"/>
              </a:ext>
            </a:extLst>
          </p:cNvPr>
          <p:cNvSpPr>
            <a:spLocks noGrp="1"/>
          </p:cNvSpPr>
          <p:nvPr>
            <p:ph type="title"/>
          </p:nvPr>
        </p:nvSpPr>
        <p:spPr>
          <a:xfrm>
            <a:off x="540000" y="360000"/>
            <a:ext cx="10080000" cy="1008000"/>
          </a:xfrm>
        </p:spPr>
        <p:txBody>
          <a:bodyPr/>
          <a:lstStyle/>
          <a:p>
            <a:r>
              <a:rPr lang="en-US" noProof="0"/>
              <a:t>Click to edit Master title style</a:t>
            </a:r>
            <a:endParaRPr lang="en-AU" noProof="0"/>
          </a:p>
        </p:txBody>
      </p:sp>
      <p:sp>
        <p:nvSpPr>
          <p:cNvPr id="11" name="Content Placeholder 2">
            <a:extLst>
              <a:ext uri="{FF2B5EF4-FFF2-40B4-BE49-F238E27FC236}">
                <a16:creationId xmlns:a16="http://schemas.microsoft.com/office/drawing/2014/main" id="{7E6C549F-1F7B-41DD-ADF0-64B0D51DDAAB}"/>
              </a:ext>
            </a:extLst>
          </p:cNvPr>
          <p:cNvSpPr>
            <a:spLocks noGrp="1"/>
          </p:cNvSpPr>
          <p:nvPr>
            <p:ph sz="half" idx="16"/>
          </p:nvPr>
        </p:nvSpPr>
        <p:spPr>
          <a:xfrm>
            <a:off x="538901" y="1800000"/>
            <a:ext cx="6229098" cy="45352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8" y="1799999"/>
            <a:ext cx="4715997" cy="19799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14" name="Content Placeholder 2">
            <a:extLst>
              <a:ext uri="{FF2B5EF4-FFF2-40B4-BE49-F238E27FC236}">
                <a16:creationId xmlns:a16="http://schemas.microsoft.com/office/drawing/2014/main" id="{6AE65C04-84EB-4031-88C3-1FA3B7C76EF5}"/>
              </a:ext>
            </a:extLst>
          </p:cNvPr>
          <p:cNvSpPr>
            <a:spLocks noGrp="1"/>
          </p:cNvSpPr>
          <p:nvPr>
            <p:ph sz="half" idx="18"/>
          </p:nvPr>
        </p:nvSpPr>
        <p:spPr>
          <a:xfrm>
            <a:off x="7127998" y="3923999"/>
            <a:ext cx="4715997" cy="19799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200">
                <a:latin typeface="+mn-lt"/>
              </a:defRPr>
            </a:lvl1pPr>
          </a:lstStyle>
          <a:p>
            <a:pPr lvl="0"/>
            <a:r>
              <a:rPr lang="en-AU" noProof="0"/>
              <a:t>Caption</a:t>
            </a:r>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56369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p>
            <a:r>
              <a:rPr lang="en-US" noProof="0"/>
              <a:t>Click to edit Master title style</a:t>
            </a:r>
            <a:endParaRPr lang="en-AU" noProof="0"/>
          </a:p>
        </p:txBody>
      </p:sp>
      <p:cxnSp>
        <p:nvCxnSpPr>
          <p:cNvPr id="6" name="Straight Connector 5">
            <a:extLst>
              <a:ext uri="{FF2B5EF4-FFF2-40B4-BE49-F238E27FC236}">
                <a16:creationId xmlns:a16="http://schemas.microsoft.com/office/drawing/2014/main" id="{3420F865-F864-49C9-ADB1-BAF2D9EDE866}"/>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11483638" cy="4391999"/>
          </a:xfrm>
        </p:spPr>
        <p:txBody>
          <a:bodyPr/>
          <a:lstStyle>
            <a:lvl1pPr>
              <a:defRPr>
                <a:latin typeface="+mn-lt"/>
              </a:defRPr>
            </a:lvl1pPr>
          </a:lstStyle>
          <a:p>
            <a:r>
              <a:rPr lang="en-US" noProof="0"/>
              <a:t>Click icon to add table</a:t>
            </a:r>
            <a:endParaRPr lang="en-AU" noProof="0"/>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4267346654"/>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A5F073A6-78DC-D556-A6E7-C245EAE45D1D}"/>
              </a:ext>
            </a:extLst>
          </p:cNvPr>
          <p:cNvSpPr>
            <a:spLocks noGrp="1"/>
          </p:cNvSpPr>
          <p:nvPr>
            <p:ph type="title"/>
          </p:nvPr>
        </p:nvSpPr>
        <p:spPr>
          <a:xfrm>
            <a:off x="540000" y="360000"/>
            <a:ext cx="10080000" cy="1008000"/>
          </a:xfrm>
        </p:spPr>
        <p:txBody>
          <a:bodyPr/>
          <a:lstStyle/>
          <a:p>
            <a:r>
              <a:rPr lang="en-US" noProof="0"/>
              <a:t>Click to edit Master title style</a:t>
            </a:r>
            <a:endParaRPr lang="en-AU" noProof="0"/>
          </a:p>
        </p:txBody>
      </p: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US" noProof="0"/>
              <a:t>Click icon to add chart</a:t>
            </a:r>
            <a:endParaRPr lang="en-AU" noProof="0"/>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0">
                <a:latin typeface="Public Sans SemiBold" pitchFamily="2" charset="0"/>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noProof="0"/>
              <a:t>Click to edit Master text styles</a:t>
            </a:r>
          </a:p>
          <a:p>
            <a:pPr lvl="1"/>
            <a:r>
              <a:rPr lang="en-US" noProof="0"/>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US" noProof="0"/>
              <a:t>Click icon to add chart</a:t>
            </a:r>
            <a:endParaRPr lang="en-AU" noProof="0"/>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lang="en-AU" sz="1800" b="0" kern="1200" noProof="0" dirty="0">
                <a:solidFill>
                  <a:schemeClr val="tx1"/>
                </a:solidFill>
                <a:latin typeface="Public Sans SemiBold" pitchFamily="2" charset="0"/>
                <a:ea typeface="+mn-ea"/>
                <a:cs typeface="+mn-cs"/>
              </a:defRPr>
            </a:lvl1pPr>
            <a:lvl2pPr>
              <a:lnSpc>
                <a:spcPct val="100000"/>
              </a:lnSpc>
              <a:spcAft>
                <a:spcPts val="0"/>
              </a:spcAft>
              <a:defRPr sz="1800" b="0">
                <a:latin typeface="+mn-lt"/>
              </a:defRPr>
            </a:lvl2pPr>
            <a:lvl3pPr>
              <a:defRPr sz="1200"/>
            </a:lvl3pPr>
            <a:lvl4pPr>
              <a:defRPr sz="1200"/>
            </a:lvl4pPr>
            <a:lvl5pPr>
              <a:defRPr sz="1200"/>
            </a:lvl5pPr>
          </a:lstStyle>
          <a:p>
            <a:pPr lvl="0"/>
            <a:r>
              <a:rPr lang="en-AU" noProof="0"/>
              <a:t>Click to edit text styles</a:t>
            </a:r>
          </a:p>
          <a:p>
            <a:pPr lvl="1"/>
            <a:r>
              <a:rPr lang="en-AU" noProof="0"/>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9125962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multi-content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ED457-3C24-5974-7940-E92CE3CEEBA5}"/>
              </a:ext>
            </a:extLst>
          </p:cNvPr>
          <p:cNvSpPr>
            <a:spLocks noGrp="1"/>
          </p:cNvSpPr>
          <p:nvPr>
            <p:ph type="title"/>
          </p:nvPr>
        </p:nvSpPr>
        <p:spPr/>
        <p:txBody>
          <a:bodyPr/>
          <a:lstStyle/>
          <a:p>
            <a:r>
              <a:rPr lang="en-US" noProof="0"/>
              <a:t>Click to edit Master title style</a:t>
            </a:r>
            <a:endParaRPr lang="en-AU" noProof="0"/>
          </a:p>
        </p:txBody>
      </p:sp>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359999" y="1800000"/>
            <a:ext cx="5400000" cy="4320000"/>
          </a:xfrm>
        </p:spPr>
        <p:txBody>
          <a:bodyPr>
            <a:noAutofit/>
          </a:bodyPr>
          <a:lstStyle>
            <a:lvl1pPr>
              <a:defRPr sz="20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Content Placeholder 5"/>
          <p:cNvSpPr>
            <a:spLocks noGrp="1"/>
          </p:cNvSpPr>
          <p:nvPr>
            <p:ph sz="quarter" idx="4"/>
          </p:nvPr>
        </p:nvSpPr>
        <p:spPr>
          <a:xfrm>
            <a:off x="6444000" y="1800000"/>
            <a:ext cx="5400000" cy="4320000"/>
          </a:xfrm>
        </p:spPr>
        <p:txBody>
          <a:bodyPr>
            <a:noAutofit/>
          </a:bodyPr>
          <a:lstStyle>
            <a:lvl1pPr>
              <a:defRPr sz="20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9659563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AU" noProof="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9668512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0397023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SW Gov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1326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644A3DD-CB49-B76A-F3BE-9602D9B1CE73}"/>
              </a:ext>
            </a:extLst>
          </p:cNvPr>
          <p:cNvSpPr>
            <a:spLocks noGrp="1"/>
          </p:cNvSpPr>
          <p:nvPr>
            <p:ph type="title"/>
          </p:nvPr>
        </p:nvSpPr>
        <p:spPr/>
        <p:txBody>
          <a:bodyPr/>
          <a:lstStyle/>
          <a:p>
            <a:r>
              <a:rPr lang="en-US"/>
              <a:t>Click to edit Master title style</a:t>
            </a:r>
            <a:endParaRPr lang="en-AU"/>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2160000"/>
          </a:xfrm>
        </p:spPr>
        <p:txBody>
          <a:bodyPr/>
          <a:lstStyle>
            <a:lvl1pPr>
              <a:defRPr>
                <a:latin typeface="+mn-lt"/>
              </a:defRPr>
            </a:lvl1pPr>
          </a:lstStyle>
          <a:p>
            <a:r>
              <a:rPr lang="en-US" noProof="0"/>
              <a:t>Click icon to add table</a:t>
            </a:r>
            <a:endParaRPr lang="en-AU" noProof="0"/>
          </a:p>
        </p:txBody>
      </p:sp>
      <p:sp>
        <p:nvSpPr>
          <p:cNvPr id="6" name="Table Placeholder 9">
            <a:extLst>
              <a:ext uri="{FF2B5EF4-FFF2-40B4-BE49-F238E27FC236}">
                <a16:creationId xmlns:a16="http://schemas.microsoft.com/office/drawing/2014/main" id="{41FBA3B0-0275-0235-9CEA-C5CEA00EBD48}"/>
              </a:ext>
            </a:extLst>
          </p:cNvPr>
          <p:cNvSpPr>
            <a:spLocks noGrp="1"/>
          </p:cNvSpPr>
          <p:nvPr>
            <p:ph type="tbl" sz="quarter" idx="16"/>
          </p:nvPr>
        </p:nvSpPr>
        <p:spPr>
          <a:xfrm>
            <a:off x="360362" y="4248000"/>
            <a:ext cx="5616000" cy="2160000"/>
          </a:xfrm>
        </p:spPr>
        <p:txBody>
          <a:bodyPr/>
          <a:lstStyle>
            <a:lvl1pPr>
              <a:defRPr>
                <a:latin typeface="+mn-lt"/>
              </a:defRPr>
            </a:lvl1pPr>
          </a:lstStyle>
          <a:p>
            <a:r>
              <a:rPr lang="en-US" noProof="0"/>
              <a:t>Click icon to add table</a:t>
            </a:r>
            <a:endParaRPr lang="en-AU" noProof="0"/>
          </a:p>
        </p:txBody>
      </p:sp>
      <p:sp>
        <p:nvSpPr>
          <p:cNvPr id="5" name="Table Placeholder 9">
            <a:extLst>
              <a:ext uri="{FF2B5EF4-FFF2-40B4-BE49-F238E27FC236}">
                <a16:creationId xmlns:a16="http://schemas.microsoft.com/office/drawing/2014/main" id="{3A833504-810D-E90D-EEAD-6FD03511C6AA}"/>
              </a:ext>
            </a:extLst>
          </p:cNvPr>
          <p:cNvSpPr>
            <a:spLocks noGrp="1"/>
          </p:cNvSpPr>
          <p:nvPr>
            <p:ph type="tbl" sz="quarter" idx="15"/>
          </p:nvPr>
        </p:nvSpPr>
        <p:spPr>
          <a:xfrm>
            <a:off x="6228000" y="1908000"/>
            <a:ext cx="5616000" cy="2160000"/>
          </a:xfrm>
        </p:spPr>
        <p:txBody>
          <a:bodyPr/>
          <a:lstStyle>
            <a:lvl1pPr>
              <a:defRPr>
                <a:latin typeface="+mn-lt"/>
              </a:defRPr>
            </a:lvl1pPr>
          </a:lstStyle>
          <a:p>
            <a:r>
              <a:rPr lang="en-US" noProof="0"/>
              <a:t>Click icon to add table</a:t>
            </a:r>
            <a:endParaRPr lang="en-AU" noProof="0"/>
          </a:p>
        </p:txBody>
      </p:sp>
      <p:sp>
        <p:nvSpPr>
          <p:cNvPr id="7" name="Table Placeholder 9">
            <a:extLst>
              <a:ext uri="{FF2B5EF4-FFF2-40B4-BE49-F238E27FC236}">
                <a16:creationId xmlns:a16="http://schemas.microsoft.com/office/drawing/2014/main" id="{45BE7F48-2F3F-5684-3640-86C10E7CF416}"/>
              </a:ext>
            </a:extLst>
          </p:cNvPr>
          <p:cNvSpPr>
            <a:spLocks noGrp="1"/>
          </p:cNvSpPr>
          <p:nvPr>
            <p:ph type="tbl" sz="quarter" idx="17"/>
          </p:nvPr>
        </p:nvSpPr>
        <p:spPr>
          <a:xfrm>
            <a:off x="6228000" y="4248000"/>
            <a:ext cx="5616000" cy="2160000"/>
          </a:xfrm>
        </p:spPr>
        <p:txBody>
          <a:bodyPr/>
          <a:lstStyle>
            <a:lvl1pPr>
              <a:defRPr>
                <a:latin typeface="+mn-lt"/>
              </a:defRPr>
            </a:lvl1pPr>
          </a:lstStyle>
          <a:p>
            <a:r>
              <a:rPr lang="en-US" noProof="0"/>
              <a:t>Click icon to add table</a:t>
            </a:r>
            <a:endParaRPr lang="en-AU" noProof="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565172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p>
            <a:r>
              <a:rPr lang="en-US" noProof="0"/>
              <a:t>Click to edit Master title style</a:t>
            </a:r>
            <a:endParaRPr lang="en-AU" noProof="0"/>
          </a:p>
        </p:txBody>
      </p:sp>
      <p:cxnSp>
        <p:nvCxnSpPr>
          <p:cNvPr id="6" name="Straight Connector 5">
            <a:extLst>
              <a:ext uri="{FF2B5EF4-FFF2-40B4-BE49-F238E27FC236}">
                <a16:creationId xmlns:a16="http://schemas.microsoft.com/office/drawing/2014/main" id="{3420F865-F864-49C9-ADB1-BAF2D9EDE866}"/>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4391999"/>
          </a:xfrm>
        </p:spPr>
        <p:txBody>
          <a:bodyPr/>
          <a:lstStyle>
            <a:lvl1pPr>
              <a:defRPr>
                <a:latin typeface="+mn-lt"/>
              </a:defRPr>
            </a:lvl1pPr>
          </a:lstStyle>
          <a:p>
            <a:r>
              <a:rPr lang="en-US" noProof="0"/>
              <a:t>Click icon to add table</a:t>
            </a:r>
            <a:endParaRPr lang="en-AU" noProof="0"/>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908000"/>
            <a:ext cx="5616000" cy="4391999"/>
          </a:xfrm>
        </p:spPr>
        <p:txBody>
          <a:bodyPr/>
          <a:lstStyle>
            <a:lvl1pPr>
              <a:defRPr>
                <a:latin typeface="+mn-lt"/>
              </a:defRPr>
            </a:lvl1pPr>
          </a:lstStyle>
          <a:p>
            <a:r>
              <a:rPr lang="en-US" noProof="0"/>
              <a:t>Click icon to add table</a:t>
            </a:r>
            <a:endParaRPr lang="en-AU" noProof="0"/>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505727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cknowledgement / Introduc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CB7EDC-2E94-0420-C614-5FB4A0FB0C0B}"/>
              </a:ext>
              <a:ext uri="{C183D7F6-B498-43B3-948B-1728B52AA6E4}">
                <adec:decorative xmlns:adec="http://schemas.microsoft.com/office/drawing/2017/decorative" val="1"/>
              </a:ext>
            </a:extLst>
          </p:cNvPr>
          <p:cNvSpPr/>
          <p:nvPr userDrawn="1"/>
        </p:nvSpPr>
        <p:spPr>
          <a:xfrm>
            <a:off x="0" y="0"/>
            <a:ext cx="2520001" cy="6858000"/>
          </a:xfrm>
          <a:prstGeom prst="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a:p>
        </p:txBody>
      </p:sp>
      <p:sp>
        <p:nvSpPr>
          <p:cNvPr id="3" name="Rectangle 2">
            <a:extLst>
              <a:ext uri="{FF2B5EF4-FFF2-40B4-BE49-F238E27FC236}">
                <a16:creationId xmlns:a16="http://schemas.microsoft.com/office/drawing/2014/main" id="{E0F10F69-A5E3-A8B4-ED65-4E4905450AC5}"/>
              </a:ext>
              <a:ext uri="{C183D7F6-B498-43B3-948B-1728B52AA6E4}">
                <adec:decorative xmlns:adec="http://schemas.microsoft.com/office/drawing/2017/decorative" val="1"/>
              </a:ext>
            </a:extLst>
          </p:cNvPr>
          <p:cNvSpPr/>
          <p:nvPr userDrawn="1"/>
        </p:nvSpPr>
        <p:spPr>
          <a:xfrm>
            <a:off x="2520000" y="0"/>
            <a:ext cx="1260000" cy="68580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a:p>
        </p:txBody>
      </p:sp>
      <p:sp>
        <p:nvSpPr>
          <p:cNvPr id="4" name="Rectangle 3">
            <a:extLst>
              <a:ext uri="{FF2B5EF4-FFF2-40B4-BE49-F238E27FC236}">
                <a16:creationId xmlns:a16="http://schemas.microsoft.com/office/drawing/2014/main" id="{AA5306B6-0429-3B80-CCA6-322A36485515}"/>
              </a:ext>
              <a:ext uri="{C183D7F6-B498-43B3-948B-1728B52AA6E4}">
                <adec:decorative xmlns:adec="http://schemas.microsoft.com/office/drawing/2017/decorative" val="1"/>
              </a:ext>
            </a:extLst>
          </p:cNvPr>
          <p:cNvSpPr/>
          <p:nvPr userDrawn="1"/>
        </p:nvSpPr>
        <p:spPr>
          <a:xfrm>
            <a:off x="3780000" y="0"/>
            <a:ext cx="1260000" cy="6858000"/>
          </a:xfrm>
          <a:prstGeom prst="rect">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lvl1pPr>
          </a:lstStyle>
          <a:p>
            <a:r>
              <a:rPr lang="en-US" noProof="0"/>
              <a:t>Click to edit Master title style</a:t>
            </a:r>
            <a:endParaRPr lang="en-AU" noProof="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20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noProof="0"/>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0"/>
              </a:ext>
            </a:extLst>
          </p:cNvPr>
          <p:cNvSpPr>
            <a:spLocks noGrp="1"/>
          </p:cNvSpPr>
          <p:nvPr>
            <p:ph type="pic" sz="quarter" idx="13"/>
          </p:nvPr>
        </p:nvSpPr>
        <p:spPr>
          <a:xfrm>
            <a:off x="0" y="0"/>
            <a:ext cx="5040000" cy="6858000"/>
          </a:xfrm>
        </p:spPr>
        <p:txBody>
          <a:bodyPr/>
          <a:lstStyle>
            <a:lvl1pPr>
              <a:defRPr>
                <a:solidFill>
                  <a:schemeClr val="bg1"/>
                </a:solidFill>
              </a:defRPr>
            </a:lvl1pPr>
          </a:lstStyle>
          <a:p>
            <a:r>
              <a:rPr lang="en-US" noProof="0"/>
              <a:t>Click icon to add picture</a:t>
            </a:r>
            <a:endParaRPr lang="en-AU" noProof="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AU" noProof="0"/>
              <a:t>Caption</a:t>
            </a:r>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741318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bg1"/>
        </a:solidFill>
        <a:effectLst/>
      </p:bgPr>
    </p:bg>
    <p:spTree>
      <p:nvGrpSpPr>
        <p:cNvPr id="1" name=""/>
        <p:cNvGrpSpPr/>
        <p:nvPr/>
      </p:nvGrpSpPr>
      <p:grpSpPr>
        <a:xfrm>
          <a:off x="0" y="0"/>
          <a:ext cx="0" cy="0"/>
          <a:chOff x="0" y="0"/>
          <a:chExt cx="0" cy="0"/>
        </a:xfrm>
      </p:grpSpPr>
      <p:sp>
        <p:nvSpPr>
          <p:cNvPr id="6" name="Text Placeholder 14">
            <a:extLst>
              <a:ext uri="{FF2B5EF4-FFF2-40B4-BE49-F238E27FC236}">
                <a16:creationId xmlns:a16="http://schemas.microsoft.com/office/drawing/2014/main" id="{419A943B-9880-8F7E-8AC4-99B4DB59E64D}"/>
              </a:ext>
              <a:ext uri="{C183D7F6-B498-43B3-948B-1728B52AA6E4}">
                <adec:decorative xmlns:adec="http://schemas.microsoft.com/office/drawing/2017/decorative" val="1"/>
              </a:ext>
            </a:extLst>
          </p:cNvPr>
          <p:cNvSpPr>
            <a:spLocks noGrp="1"/>
          </p:cNvSpPr>
          <p:nvPr>
            <p:ph type="body" sz="quarter" idx="15" hasCustomPrompt="1"/>
          </p:nvPr>
        </p:nvSpPr>
        <p:spPr>
          <a:xfrm>
            <a:off x="360000" y="359999"/>
            <a:ext cx="8280000" cy="684000"/>
          </a:xfrm>
        </p:spPr>
        <p:txBody>
          <a:bodyPr>
            <a:noAutofit/>
          </a:bodyPr>
          <a:lstStyle>
            <a:lvl1pPr>
              <a:spcAft>
                <a:spcPts val="0"/>
              </a:spcAft>
              <a:defRPr sz="1200" b="0">
                <a:solidFill>
                  <a:schemeClr val="accent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Descriptor</a:t>
            </a:r>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accent1"/>
              </a:solidFill>
            </a:endParaRPr>
          </a:p>
        </p:txBody>
      </p:sp>
      <p:sp>
        <p:nvSpPr>
          <p:cNvPr id="2" name="Title 1">
            <a:extLst>
              <a:ext uri="{FF2B5EF4-FFF2-40B4-BE49-F238E27FC236}">
                <a16:creationId xmlns:a16="http://schemas.microsoft.com/office/drawing/2014/main" id="{5A05C8CB-5FD8-40A4-8EE9-B1F11FBD20B2}"/>
              </a:ext>
            </a:extLst>
          </p:cNvPr>
          <p:cNvSpPr>
            <a:spLocks noGrp="1"/>
          </p:cNvSpPr>
          <p:nvPr>
            <p:ph type="title" hasCustomPrompt="1"/>
          </p:nvPr>
        </p:nvSpPr>
        <p:spPr>
          <a:xfrm>
            <a:off x="360000" y="3960000"/>
            <a:ext cx="8280000" cy="1224000"/>
          </a:xfrm>
        </p:spPr>
        <p:txBody>
          <a:bodyPr>
            <a:noAutofit/>
          </a:bodyPr>
          <a:lstStyle>
            <a:lvl1pPr>
              <a:defRPr lang="en-AU" sz="4800" kern="1200" dirty="0">
                <a:solidFill>
                  <a:schemeClr val="bg1"/>
                </a:solidFill>
                <a:latin typeface="+mj-lt"/>
                <a:ea typeface="+mj-ea"/>
                <a:cs typeface="+mj-cs"/>
              </a:defRPr>
            </a:lvl1pPr>
          </a:lstStyle>
          <a:p>
            <a:r>
              <a:rPr lang="en-AU" noProof="0"/>
              <a:t>Divider title</a:t>
            </a:r>
          </a:p>
        </p:txBody>
      </p:sp>
      <p:sp>
        <p:nvSpPr>
          <p:cNvPr id="9" name="Text Placeholder 10">
            <a:extLst>
              <a:ext uri="{FF2B5EF4-FFF2-40B4-BE49-F238E27FC236}">
                <a16:creationId xmlns:a16="http://schemas.microsoft.com/office/drawing/2014/main" id="{54B8E3D3-ADE8-47D0-9F86-754E8D8FD112}"/>
              </a:ext>
            </a:extLst>
          </p:cNvPr>
          <p:cNvSpPr>
            <a:spLocks noGrp="1"/>
          </p:cNvSpPr>
          <p:nvPr>
            <p:ph type="body" sz="quarter" idx="12" hasCustomPrompt="1"/>
          </p:nvPr>
        </p:nvSpPr>
        <p:spPr>
          <a:xfrm>
            <a:off x="359999" y="5292000"/>
            <a:ext cx="8280000" cy="72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60000"/>
            <a:ext cx="2880000" cy="2880000"/>
          </a:xfrm>
        </p:spPr>
        <p:txBody>
          <a:bodyPr anchor="b">
            <a:noAutofit/>
          </a:bodyPr>
          <a:lstStyle>
            <a:lvl1pPr algn="r">
              <a:lnSpc>
                <a:spcPct val="80000"/>
              </a:lnSpc>
              <a:spcAft>
                <a:spcPts val="0"/>
              </a:spcAft>
              <a:defRPr sz="190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noProof="0"/>
              <a:t>#</a:t>
            </a:r>
          </a:p>
        </p:txBody>
      </p:sp>
    </p:spTree>
    <p:extLst>
      <p:ext uri="{BB962C8B-B14F-4D97-AF65-F5344CB8AC3E}">
        <p14:creationId xmlns:p14="http://schemas.microsoft.com/office/powerpoint/2010/main" val="4282873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14">
            <a:extLst>
              <a:ext uri="{FF2B5EF4-FFF2-40B4-BE49-F238E27FC236}">
                <a16:creationId xmlns:a16="http://schemas.microsoft.com/office/drawing/2014/main" id="{8EF86AFB-80B4-7D4D-532F-7099F8728458}"/>
              </a:ext>
              <a:ext uri="{C183D7F6-B498-43B3-948B-1728B52AA6E4}">
                <adec:decorative xmlns:adec="http://schemas.microsoft.com/office/drawing/2017/decorative" val="1"/>
              </a:ext>
            </a:extLst>
          </p:cNvPr>
          <p:cNvSpPr>
            <a:spLocks noGrp="1"/>
          </p:cNvSpPr>
          <p:nvPr>
            <p:ph type="body" sz="quarter" idx="15" hasCustomPrompt="1"/>
          </p:nvPr>
        </p:nvSpPr>
        <p:spPr>
          <a:xfrm>
            <a:off x="540000" y="359999"/>
            <a:ext cx="8280000" cy="684000"/>
          </a:xfrm>
        </p:spPr>
        <p:txBody>
          <a:bodyPr>
            <a:noAutofit/>
          </a:bodyPr>
          <a:lstStyle>
            <a:lvl1pPr>
              <a:spcAft>
                <a:spcPts val="0"/>
              </a:spcAft>
              <a:defRPr sz="1200" b="0">
                <a:solidFill>
                  <a:schemeClr val="accent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Descriptor</a:t>
            </a:r>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AU" noProof="0"/>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Subtitle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noProof="0"/>
              <a:t>#</a:t>
            </a:r>
          </a:p>
        </p:txBody>
      </p:sp>
    </p:spTree>
    <p:extLst>
      <p:ext uri="{BB962C8B-B14F-4D97-AF65-F5344CB8AC3E}">
        <p14:creationId xmlns:p14="http://schemas.microsoft.com/office/powerpoint/2010/main" val="1443849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pullout tex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p>
            <a:r>
              <a:rPr lang="en-US" noProof="0"/>
              <a:t>Click to edit Master title style</a:t>
            </a:r>
            <a:endParaRPr lang="en-AU" noProof="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noProof="0"/>
              <a:t>Click to edit Master text styles</a:t>
            </a:r>
          </a:p>
          <a:p>
            <a:pPr lvl="1"/>
            <a:r>
              <a:rPr lang="en-US" noProof="0"/>
              <a:t>Second level</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0"/>
              </a:ext>
            </a:extLst>
          </p:cNvPr>
          <p:cNvSpPr>
            <a:spLocks noGrp="1"/>
          </p:cNvSpPr>
          <p:nvPr>
            <p:ph type="pic" sz="quarter" idx="13"/>
          </p:nvPr>
        </p:nvSpPr>
        <p:spPr>
          <a:xfrm>
            <a:off x="0" y="0"/>
            <a:ext cx="5040000" cy="6858000"/>
          </a:xfrm>
        </p:spPr>
        <p:txBody>
          <a:bodyPr/>
          <a:lstStyle/>
          <a:p>
            <a:r>
              <a:rPr lang="en-US" noProof="0"/>
              <a:t>Click icon to add picture</a:t>
            </a:r>
            <a:endParaRPr lang="en-AU" noProof="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AU" noProof="0"/>
              <a:t>Caption</a:t>
            </a: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889342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US" noProof="0"/>
              <a:t>Click to edit Master title style</a:t>
            </a:r>
            <a:endParaRPr lang="en-AU" noProof="0"/>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lvl1pPr>
            <a:lvl2pPr>
              <a:defRPr sz="1800">
                <a:latin typeface="+mn-lt"/>
              </a:defRPr>
            </a:lvl2pPr>
          </a:lstStyle>
          <a:p>
            <a:pPr lvl="0"/>
            <a:r>
              <a:rPr lang="en-US" noProof="0"/>
              <a:t>Click to edit Master text styles</a:t>
            </a:r>
          </a:p>
          <a:p>
            <a:pPr lvl="1"/>
            <a:r>
              <a:rPr lang="en-US" noProof="0"/>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618738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noProof="0"/>
              <a:t>Click to edit Master title style</a:t>
            </a:r>
            <a:endParaRPr lang="en-AU" noProof="0"/>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noProof="0" smtClean="0"/>
              <a:pPr/>
              <a:t>‹#›</a:t>
            </a:fld>
            <a:endParaRPr lang="en-AU" noProof="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90" r:id="rId1"/>
    <p:sldLayoutId id="2147483697" r:id="rId2"/>
    <p:sldLayoutId id="2147483675" r:id="rId3"/>
    <p:sldLayoutId id="2147483676" r:id="rId4"/>
    <p:sldLayoutId id="2147483689" r:id="rId5"/>
    <p:sldLayoutId id="2147483673" r:id="rId6"/>
    <p:sldLayoutId id="2147483674" r:id="rId7"/>
    <p:sldLayoutId id="2147483678" r:id="rId8"/>
    <p:sldLayoutId id="2147483681" r:id="rId9"/>
    <p:sldLayoutId id="2147483662" r:id="rId10"/>
    <p:sldLayoutId id="2147483672" r:id="rId11"/>
    <p:sldLayoutId id="2147483677" r:id="rId12"/>
    <p:sldLayoutId id="2147483664" r:id="rId13"/>
    <p:sldLayoutId id="2147483696" r:id="rId14"/>
    <p:sldLayoutId id="2147483679" r:id="rId15"/>
    <p:sldLayoutId id="2147483687" r:id="rId16"/>
    <p:sldLayoutId id="2147483680" r:id="rId17"/>
    <p:sldLayoutId id="2147483695" r:id="rId18"/>
    <p:sldLayoutId id="2147483685" r:id="rId19"/>
    <p:sldLayoutId id="2147483686" r:id="rId20"/>
    <p:sldLayoutId id="2147483665" r:id="rId21"/>
    <p:sldLayoutId id="2147483666" r:id="rId22"/>
    <p:sldLayoutId id="2147483667" r:id="rId23"/>
  </p:sldLayoutIdLs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NSW Government logo">
            <a:extLst>
              <a:ext uri="{FF2B5EF4-FFF2-40B4-BE49-F238E27FC236}">
                <a16:creationId xmlns:a16="http://schemas.microsoft.com/office/drawing/2014/main" id="{C03B3BBA-B5A3-4BE5-B8CA-01F7529EBF8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150837" y="2401500"/>
            <a:ext cx="1890326" cy="2055000"/>
          </a:xfrm>
          <a:prstGeom prst="rect">
            <a:avLst/>
          </a:prstGeom>
        </p:spPr>
      </p:pic>
    </p:spTree>
    <p:extLst>
      <p:ext uri="{BB962C8B-B14F-4D97-AF65-F5344CB8AC3E}">
        <p14:creationId xmlns:p14="http://schemas.microsoft.com/office/powerpoint/2010/main" val="4189890507"/>
      </p:ext>
    </p:extLst>
  </p:cSld>
  <p:clrMap bg1="lt1" tx1="dk1" bg2="lt2" tx2="dk2" accent1="accent1" accent2="accent2" accent3="accent3" accent4="accent4" accent5="accent5" accent6="accent6" hlink="hlink" folHlink="folHlink"/>
  <p:sldLayoutIdLst>
    <p:sldLayoutId id="21474836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health.nsw.gov.au/environment/factsheets/Pages/asbestos-and-health-risks.aspx" TargetMode="External"/><Relationship Id="rId3" Type="http://schemas.openxmlformats.org/officeDocument/2006/relationships/hyperlink" Target="https://www.dropbox.com/scl/fi/45mo2xmh6zahl59l37emi/NSW-EPA-asbestos-tile-2.png?rlkey=i2f0q7zyc9xw0amr7v923788h&amp;dl=0" TargetMode="External"/><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hyperlink" Target="https://www.dropbox.com/scl/fi/j11gj5mwrfk2chgngc768/NSW-Health-asbestos-tile.png?rlkey=ha9g80gsvv29doc63akk4go38&amp;dl=0" TargetMode="External"/><Relationship Id="rId5" Type="http://schemas.openxmlformats.org/officeDocument/2006/relationships/hyperlink" Target="https://www.epa.nsw.gov.au/working-together/community-engagement/updates-on-issues/rozelle-parkland-asbestos-investigation" TargetMode="Externa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hyperlink" Target="https://www.epa.nsw.gov.au/working-together/community-engagement/updates-on-issues/rozelle-parkland-asbestos-investigation" TargetMode="External"/><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3.png"/><Relationship Id="rId5" Type="http://schemas.openxmlformats.org/officeDocument/2006/relationships/hyperlink" Target="https://www.dropbox.com/scl/fi/hf63tl794qquq9alju5fk/EPA-asbestos-update-February_4.png?rlkey=x5vddze4ej0bd6pvtut6r6ukp&amp;dl=0" TargetMode="External"/><Relationship Id="rId4" Type="http://schemas.openxmlformats.org/officeDocument/2006/relationships/hyperlink" Target="https://www.dropbox.com/scl/fi/xroqy5wfl3ru0yd00mx4f/EPA-asbestos-update-February_3.png?rlkey=rnssfcx7502x4zxhxlqvl9vc7&amp;dl=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2.xml"/><Relationship Id="rId5" Type="http://schemas.openxmlformats.org/officeDocument/2006/relationships/hyperlink" Target="https://www.dropbox.com/scl/fi/3i75k6c0l4z889yo243gl/EPA-asbestos-update-February_1.png?rlkey=0qjxpgpyh7s6autc8i5uxm326&amp;dl=0" TargetMode="External"/><Relationship Id="rId4" Type="http://schemas.openxmlformats.org/officeDocument/2006/relationships/hyperlink" Target="https://www.epa.nsw.gov.au/working-together/community-engagement/updates-on-issues/rozelle-parkland-asbestos-investigation"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asbestos.nsw.gov.au/" TargetMode="External"/><Relationship Id="rId7" Type="http://schemas.openxmlformats.org/officeDocument/2006/relationships/hyperlink" Target="https://www.epa.nsw.gov.au/working-together/community-engagement/updates-on-issues/rozelle-parkland-asbestos-investigation#form" TargetMode="External"/><Relationship Id="rId12"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4.png"/><Relationship Id="rId11" Type="http://schemas.openxmlformats.org/officeDocument/2006/relationships/hyperlink" Target="https://www.epa.nsw.gov.au/working-together/community-engagement/updates-on-issues/rozelle-parkland-asbestos-investigation" TargetMode="External"/><Relationship Id="rId5" Type="http://schemas.openxmlformats.org/officeDocument/2006/relationships/hyperlink" Target="https://www.dropbox.com/scl/fi/77t80itgy59ekl1924dlv/Asbestos-and-health-risks-fact-sheet.pdf?rlkey=smnk0t6e0pcvypo8q4p84x016&amp;dl=0" TargetMode="External"/><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hyperlink" Target="https://www.safework.nsw.gov.au/hazards-a-z/asbesto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asbestos.nsw.gov.au/" TargetMode="External"/><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hyperlink" Target="https://www.epa.nsw.gov.au/working-together/community-engagement/updates-on-issues/rozelle-parkland-asbestos-investigation" TargetMode="External"/><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hyperlink" Target="https://www.health.nsw.gov.au/environment/factsheets/Pages/asbestos-and-health-risks.aspx" TargetMode="External"/><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hyperlink" Target="https://www.dropbox.com/scl/fi/77t80itgy59ekl1924dlv/Asbestos-and-health-risks-fact-sheet.pdf?rlkey=smnk0t6e0pcvypo8q4p84x016&amp;dl=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epa.nsw.gov.au/working-together/community-engagement/updates-on-issues/rozelle-parkland-asbestos-investigation" TargetMode="External"/><Relationship Id="rId2" Type="http://schemas.openxmlformats.org/officeDocument/2006/relationships/hyperlink" Target="mailto:info@epa.nsw.gov.au" TargetMode="Externa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hyperlink" Target="https://www.safework.nsw.gov.au/hazards-a-z/asbestos" TargetMode="Externa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hyperlink" Target="https://www.dropbox.com/scl/fi/fujb1vq1xw7pgv1dszlrv/Asbestos-and-health-risks-fact-sheet.pdf?rlkey=vzou5fc7w2ar2fn0zka68dd7e&amp;dl=0" TargetMode="External"/><Relationship Id="rId2" Type="http://schemas.openxmlformats.org/officeDocument/2006/relationships/image" Target="../media/image8.png"/><Relationship Id="rId1" Type="http://schemas.openxmlformats.org/officeDocument/2006/relationships/slideLayout" Target="../slideLayouts/slideLayout22.xml"/><Relationship Id="rId4" Type="http://schemas.openxmlformats.org/officeDocument/2006/relationships/hyperlink" Target="https://www.dropbox.com/scl/fi/77t80itgy59ekl1924dlv/Asbestos-and-health-risks-fact-sheet.pdf?rlkey=smnk0t6e0pcvypo8q4p84x016&amp;dl=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nsw.gov.au/media-releases/new-asbestos-taskforce-to-support-investigation-into-mulch" TargetMode="External"/><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0.png"/><Relationship Id="rId5" Type="http://schemas.openxmlformats.org/officeDocument/2006/relationships/hyperlink" Target="https://www.epa.nsw.gov.au/news/media-releases/2024/epamedia240216-epa-to-conduct-priority-testing-at-sydney-schools"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666C0CE-5149-4272-B098-4336C71D7260}"/>
              </a:ext>
            </a:extLst>
          </p:cNvPr>
          <p:cNvSpPr>
            <a:spLocks noGrp="1"/>
          </p:cNvSpPr>
          <p:nvPr>
            <p:ph type="ctrTitle"/>
          </p:nvPr>
        </p:nvSpPr>
        <p:spPr/>
        <p:txBody>
          <a:bodyPr/>
          <a:lstStyle/>
          <a:p>
            <a:r>
              <a:rPr lang="en-AU"/>
              <a:t>Asbestos in NSW</a:t>
            </a:r>
          </a:p>
        </p:txBody>
      </p:sp>
      <p:sp>
        <p:nvSpPr>
          <p:cNvPr id="8" name="Text Placeholder 7">
            <a:extLst>
              <a:ext uri="{FF2B5EF4-FFF2-40B4-BE49-F238E27FC236}">
                <a16:creationId xmlns:a16="http://schemas.microsoft.com/office/drawing/2014/main" id="{881CCA3B-A8A6-4A95-B503-94DF0571123B}"/>
              </a:ext>
            </a:extLst>
          </p:cNvPr>
          <p:cNvSpPr>
            <a:spLocks noGrp="1"/>
          </p:cNvSpPr>
          <p:nvPr>
            <p:ph type="body" sz="quarter" idx="14"/>
          </p:nvPr>
        </p:nvSpPr>
        <p:spPr/>
        <p:txBody>
          <a:bodyPr vert="horz" lIns="0" tIns="0" rIns="0" bIns="0" rtlCol="0" anchor="t">
            <a:noAutofit/>
          </a:bodyPr>
          <a:lstStyle/>
          <a:p>
            <a:pPr lvl="0"/>
            <a:r>
              <a:rPr lang="en-US">
                <a:latin typeface="Public Sans SemiBold"/>
              </a:rPr>
              <a:t>Communication toolkit </a:t>
            </a:r>
          </a:p>
        </p:txBody>
      </p:sp>
      <p:sp>
        <p:nvSpPr>
          <p:cNvPr id="7" name="Text Placeholder 6">
            <a:extLst>
              <a:ext uri="{FF2B5EF4-FFF2-40B4-BE49-F238E27FC236}">
                <a16:creationId xmlns:a16="http://schemas.microsoft.com/office/drawing/2014/main" id="{D7305D3D-BC2C-4397-8263-41EAA05A979F}"/>
              </a:ext>
            </a:extLst>
          </p:cNvPr>
          <p:cNvSpPr>
            <a:spLocks noGrp="1"/>
          </p:cNvSpPr>
          <p:nvPr>
            <p:ph type="body" sz="quarter" idx="13"/>
          </p:nvPr>
        </p:nvSpPr>
        <p:spPr/>
        <p:txBody>
          <a:bodyPr/>
          <a:lstStyle/>
          <a:p>
            <a:pPr lvl="0"/>
            <a:r>
              <a:rPr lang="en-US"/>
              <a:t>February 2024</a:t>
            </a:r>
          </a:p>
        </p:txBody>
      </p:sp>
      <p:sp>
        <p:nvSpPr>
          <p:cNvPr id="4" name="Text Placeholder 3">
            <a:extLst>
              <a:ext uri="{FF2B5EF4-FFF2-40B4-BE49-F238E27FC236}">
                <a16:creationId xmlns:a16="http://schemas.microsoft.com/office/drawing/2014/main" id="{165D6EC8-A1FE-BD61-CE55-54AE001BE84A}"/>
              </a:ext>
            </a:extLst>
          </p:cNvPr>
          <p:cNvSpPr>
            <a:spLocks noGrp="1"/>
          </p:cNvSpPr>
          <p:nvPr>
            <p:ph type="body" sz="quarter" idx="15"/>
          </p:nvPr>
        </p:nvSpPr>
        <p:spPr/>
        <p:txBody>
          <a:bodyPr/>
          <a:lstStyle/>
          <a:p>
            <a:r>
              <a:rPr lang="en-AU"/>
              <a:t>Department of Customer Service</a:t>
            </a:r>
          </a:p>
        </p:txBody>
      </p:sp>
    </p:spTree>
    <p:extLst>
      <p:ext uri="{BB962C8B-B14F-4D97-AF65-F5344CB8AC3E}">
        <p14:creationId xmlns:p14="http://schemas.microsoft.com/office/powerpoint/2010/main" val="3898389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4B498-ED62-47B5-9E3A-19A0B99A75BD}"/>
              </a:ext>
            </a:extLst>
          </p:cNvPr>
          <p:cNvSpPr>
            <a:spLocks noGrp="1"/>
          </p:cNvSpPr>
          <p:nvPr>
            <p:ph type="title"/>
          </p:nvPr>
        </p:nvSpPr>
        <p:spPr>
          <a:xfrm>
            <a:off x="353003" y="405587"/>
            <a:ext cx="9720000" cy="1009652"/>
          </a:xfrm>
        </p:spPr>
        <p:txBody>
          <a:bodyPr>
            <a:normAutofit/>
          </a:bodyPr>
          <a:lstStyle/>
          <a:p>
            <a:r>
              <a:rPr kumimoji="0" lang="en-AU" b="0" i="0" u="none" strike="noStrike" kern="1200" cap="none" spc="0" normalizeH="0" baseline="0" noProof="0">
                <a:ln>
                  <a:noFill/>
                </a:ln>
                <a:solidFill>
                  <a:srgbClr val="22272B"/>
                </a:solidFill>
                <a:effectLst/>
                <a:uLnTx/>
                <a:uFillTx/>
                <a:latin typeface="Public Sans"/>
                <a:ea typeface="+mj-ea"/>
                <a:cs typeface="+mj-cs"/>
              </a:rPr>
              <a:t>Social content</a:t>
            </a:r>
            <a:endParaRPr lang="en-AU">
              <a:latin typeface="+mj-lt"/>
            </a:endParaRPr>
          </a:p>
        </p:txBody>
      </p:sp>
      <p:sp>
        <p:nvSpPr>
          <p:cNvPr id="4" name="Slide Number Placeholder 3">
            <a:extLst>
              <a:ext uri="{FF2B5EF4-FFF2-40B4-BE49-F238E27FC236}">
                <a16:creationId xmlns:a16="http://schemas.microsoft.com/office/drawing/2014/main" id="{BE890F69-7C0D-4F68-BE01-42BD45F9208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sp>
        <p:nvSpPr>
          <p:cNvPr id="3" name="TextBox 2">
            <a:extLst>
              <a:ext uri="{FF2B5EF4-FFF2-40B4-BE49-F238E27FC236}">
                <a16:creationId xmlns:a16="http://schemas.microsoft.com/office/drawing/2014/main" id="{AB9081F1-C77A-925E-E4AD-3BE0001859CC}"/>
              </a:ext>
            </a:extLst>
          </p:cNvPr>
          <p:cNvSpPr txBox="1"/>
          <p:nvPr/>
        </p:nvSpPr>
        <p:spPr>
          <a:xfrm>
            <a:off x="320421" y="1132278"/>
            <a:ext cx="3565779" cy="276999"/>
          </a:xfrm>
          <a:prstGeom prst="rect">
            <a:avLst/>
          </a:prstGeom>
          <a:noFill/>
        </p:spPr>
        <p:txBody>
          <a:bodyPr wrap="square" rtlCol="0">
            <a:spAutoFit/>
          </a:bodyPr>
          <a:lstStyle/>
          <a:p>
            <a:r>
              <a:rPr lang="en-US" sz="1200" u="sng">
                <a:latin typeface="+mj-lt"/>
                <a:hlinkClick r:id="rId3"/>
              </a:rPr>
              <a:t>Click here to download social tile</a:t>
            </a:r>
            <a:endParaRPr lang="en-US" sz="1200" u="sng">
              <a:latin typeface="+mj-lt"/>
            </a:endParaRPr>
          </a:p>
        </p:txBody>
      </p:sp>
      <p:pic>
        <p:nvPicPr>
          <p:cNvPr id="11" name="Picture 10">
            <a:extLst>
              <a:ext uri="{FF2B5EF4-FFF2-40B4-BE49-F238E27FC236}">
                <a16:creationId xmlns:a16="http://schemas.microsoft.com/office/drawing/2014/main" id="{81B97DC0-382B-D538-8E15-C951EC1ED7F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53003" y="1547761"/>
            <a:ext cx="2971492" cy="3714366"/>
          </a:xfrm>
          <a:prstGeom prst="rect">
            <a:avLst/>
          </a:prstGeom>
        </p:spPr>
      </p:pic>
      <p:sp>
        <p:nvSpPr>
          <p:cNvPr id="10" name="TextBox 9">
            <a:extLst>
              <a:ext uri="{FF2B5EF4-FFF2-40B4-BE49-F238E27FC236}">
                <a16:creationId xmlns:a16="http://schemas.microsoft.com/office/drawing/2014/main" id="{6508278C-2747-5C69-D56C-425C3B53BB23}"/>
              </a:ext>
            </a:extLst>
          </p:cNvPr>
          <p:cNvSpPr txBox="1"/>
          <p:nvPr/>
        </p:nvSpPr>
        <p:spPr>
          <a:xfrm>
            <a:off x="281674" y="5319204"/>
            <a:ext cx="4216435" cy="830997"/>
          </a:xfrm>
          <a:prstGeom prst="rect">
            <a:avLst/>
          </a:prstGeom>
          <a:noFill/>
        </p:spPr>
        <p:txBody>
          <a:bodyPr wrap="square" lIns="91440" tIns="45720" rIns="91440" bIns="45720" anchor="t">
            <a:spAutoFit/>
          </a:bodyPr>
          <a:lstStyle/>
          <a:p>
            <a:r>
              <a:rPr lang="en-AU" sz="1200" b="1">
                <a:solidFill>
                  <a:srgbClr val="000000"/>
                </a:solidFill>
                <a:ea typeface="+mn-lt"/>
                <a:cs typeface="+mn-lt"/>
              </a:rPr>
              <a:t>Post</a:t>
            </a:r>
            <a:r>
              <a:rPr lang="en-AU" sz="1200" b="1">
                <a:ea typeface="+mn-lt"/>
                <a:cs typeface="+mn-lt"/>
              </a:rPr>
              <a:t>: </a:t>
            </a:r>
            <a:r>
              <a:rPr lang="en-US" sz="1200"/>
              <a:t>An Asbestos Taskforce has been set up to support the NSW Environment Protection Authority’s investigation into asbestos in mulch. For more information, please visit the </a:t>
            </a:r>
            <a:r>
              <a:rPr lang="en-US" sz="1200">
                <a:hlinkClick r:id="rId5"/>
              </a:rPr>
              <a:t>EPA website</a:t>
            </a:r>
            <a:endParaRPr lang="en-US" sz="1200"/>
          </a:p>
        </p:txBody>
      </p:sp>
      <p:sp>
        <p:nvSpPr>
          <p:cNvPr id="8" name="TextBox 7">
            <a:extLst>
              <a:ext uri="{FF2B5EF4-FFF2-40B4-BE49-F238E27FC236}">
                <a16:creationId xmlns:a16="http://schemas.microsoft.com/office/drawing/2014/main" id="{EF963907-1254-AFB5-8402-B043587F9E28}"/>
              </a:ext>
            </a:extLst>
          </p:cNvPr>
          <p:cNvSpPr txBox="1"/>
          <p:nvPr/>
        </p:nvSpPr>
        <p:spPr>
          <a:xfrm>
            <a:off x="6187821" y="1125538"/>
            <a:ext cx="3565779" cy="276999"/>
          </a:xfrm>
          <a:prstGeom prst="rect">
            <a:avLst/>
          </a:prstGeom>
          <a:noFill/>
        </p:spPr>
        <p:txBody>
          <a:bodyPr wrap="square" rtlCol="0">
            <a:spAutoFit/>
          </a:bodyPr>
          <a:lstStyle/>
          <a:p>
            <a:r>
              <a:rPr lang="en-US" sz="1200" u="sng">
                <a:latin typeface="+mj-lt"/>
                <a:hlinkClick r:id="rId6"/>
              </a:rPr>
              <a:t>Click here to download social tile</a:t>
            </a:r>
            <a:endParaRPr lang="en-US" sz="1200" u="sng">
              <a:latin typeface="+mj-lt"/>
            </a:endParaRPr>
          </a:p>
        </p:txBody>
      </p:sp>
      <p:pic>
        <p:nvPicPr>
          <p:cNvPr id="15" name="Picture 14" descr="A blue and white rectangle with white text&#10;&#10;Learn more about asbestos and your health">
            <a:extLst>
              <a:ext uri="{FF2B5EF4-FFF2-40B4-BE49-F238E27FC236}">
                <a16:creationId xmlns:a16="http://schemas.microsoft.com/office/drawing/2014/main" id="{EEC47335-039F-B14C-970A-B2492A2E6E4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47165" y="1548450"/>
            <a:ext cx="2971493" cy="3714366"/>
          </a:xfrm>
          <a:prstGeom prst="rect">
            <a:avLst/>
          </a:prstGeom>
        </p:spPr>
      </p:pic>
      <p:sp>
        <p:nvSpPr>
          <p:cNvPr id="7" name="TextBox 6">
            <a:extLst>
              <a:ext uri="{FF2B5EF4-FFF2-40B4-BE49-F238E27FC236}">
                <a16:creationId xmlns:a16="http://schemas.microsoft.com/office/drawing/2014/main" id="{E027F965-1ED2-4B04-C155-95FB6909A98E}"/>
              </a:ext>
            </a:extLst>
          </p:cNvPr>
          <p:cNvSpPr txBox="1"/>
          <p:nvPr/>
        </p:nvSpPr>
        <p:spPr>
          <a:xfrm>
            <a:off x="6159361" y="5315160"/>
            <a:ext cx="4649810" cy="830997"/>
          </a:xfrm>
          <a:prstGeom prst="rect">
            <a:avLst/>
          </a:prstGeom>
          <a:noFill/>
        </p:spPr>
        <p:txBody>
          <a:bodyPr wrap="square" lIns="91440" tIns="45720" rIns="91440" bIns="45720" anchor="t">
            <a:spAutoFit/>
          </a:bodyPr>
          <a:lstStyle/>
          <a:p>
            <a:r>
              <a:rPr lang="en-AU" sz="1200" b="1">
                <a:ea typeface="+mn-lt"/>
                <a:cs typeface="+mn-lt"/>
              </a:rPr>
              <a:t>Post: </a:t>
            </a:r>
            <a:r>
              <a:rPr lang="en-AU" sz="1200"/>
              <a:t>Living or working with asbestos, or just being around it, is a low health risk as long as the asbestos is in good condition and not disturbed. For more information on asbestos and health, please visit</a:t>
            </a:r>
            <a:r>
              <a:rPr lang="en-US" sz="1200"/>
              <a:t> </a:t>
            </a:r>
            <a:r>
              <a:rPr lang="en-US" sz="1200">
                <a:hlinkClick r:id="rId8"/>
              </a:rPr>
              <a:t>health.nsw.gov.au</a:t>
            </a:r>
            <a:r>
              <a:rPr lang="en-US" sz="1200"/>
              <a:t> </a:t>
            </a:r>
            <a:endParaRPr lang="en-US" sz="1200" b="1">
              <a:latin typeface="Public Sans"/>
              <a:ea typeface="Calibri"/>
              <a:cs typeface="Times New Roman"/>
            </a:endParaRPr>
          </a:p>
        </p:txBody>
      </p:sp>
    </p:spTree>
    <p:extLst>
      <p:ext uri="{BB962C8B-B14F-4D97-AF65-F5344CB8AC3E}">
        <p14:creationId xmlns:p14="http://schemas.microsoft.com/office/powerpoint/2010/main" val="2146772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4B498-ED62-47B5-9E3A-19A0B99A75BD}"/>
              </a:ext>
            </a:extLst>
          </p:cNvPr>
          <p:cNvSpPr>
            <a:spLocks noGrp="1"/>
          </p:cNvSpPr>
          <p:nvPr>
            <p:ph type="title"/>
          </p:nvPr>
        </p:nvSpPr>
        <p:spPr>
          <a:xfrm>
            <a:off x="353003" y="405587"/>
            <a:ext cx="9720000" cy="1009652"/>
          </a:xfrm>
        </p:spPr>
        <p:txBody>
          <a:bodyPr>
            <a:normAutofit/>
          </a:bodyPr>
          <a:lstStyle/>
          <a:p>
            <a:r>
              <a:rPr kumimoji="0" lang="en-AU" sz="2800" b="0" i="0" u="none" strike="noStrike" kern="1200" cap="none" spc="0" normalizeH="0" baseline="0" noProof="0">
                <a:ln>
                  <a:noFill/>
                </a:ln>
                <a:solidFill>
                  <a:srgbClr val="22272B"/>
                </a:solidFill>
                <a:effectLst/>
                <a:uLnTx/>
                <a:uFillTx/>
                <a:latin typeface="Public Sans"/>
                <a:ea typeface="+mj-ea"/>
                <a:cs typeface="+mj-cs"/>
              </a:rPr>
              <a:t>Social content</a:t>
            </a:r>
            <a:endParaRPr lang="en-AU" sz="2800">
              <a:latin typeface="+mj-lt"/>
            </a:endParaRPr>
          </a:p>
        </p:txBody>
      </p:sp>
      <p:sp>
        <p:nvSpPr>
          <p:cNvPr id="4" name="Slide Number Placeholder 3">
            <a:extLst>
              <a:ext uri="{FF2B5EF4-FFF2-40B4-BE49-F238E27FC236}">
                <a16:creationId xmlns:a16="http://schemas.microsoft.com/office/drawing/2014/main" id="{BE890F69-7C0D-4F68-BE01-42BD45F9208C}"/>
              </a:ext>
            </a:extLst>
          </p:cNvPr>
          <p:cNvSpPr>
            <a:spLocks noGrp="1"/>
          </p:cNvSpPr>
          <p:nvPr>
            <p:ph type="sldNum" sz="quarter" idx="12"/>
          </p:nvPr>
        </p:nvSpPr>
        <p:spPr/>
        <p:txBody>
          <a:bodyPr/>
          <a:lstStyle/>
          <a:p>
            <a:fld id="{10A01DC5-1685-4615-8240-15192985C6A2}" type="slidenum">
              <a:rPr lang="en-AU" smtClean="0"/>
              <a:t>11</a:t>
            </a:fld>
            <a:endParaRPr lang="en-AU"/>
          </a:p>
        </p:txBody>
      </p:sp>
      <p:sp>
        <p:nvSpPr>
          <p:cNvPr id="10" name="TextBox 9">
            <a:extLst>
              <a:ext uri="{FF2B5EF4-FFF2-40B4-BE49-F238E27FC236}">
                <a16:creationId xmlns:a16="http://schemas.microsoft.com/office/drawing/2014/main" id="{6508278C-2747-5C69-D56C-425C3B53BB23}"/>
              </a:ext>
            </a:extLst>
          </p:cNvPr>
          <p:cNvSpPr txBox="1"/>
          <p:nvPr/>
        </p:nvSpPr>
        <p:spPr>
          <a:xfrm>
            <a:off x="300534" y="5317369"/>
            <a:ext cx="3842487" cy="646331"/>
          </a:xfrm>
          <a:prstGeom prst="rect">
            <a:avLst/>
          </a:prstGeom>
          <a:noFill/>
        </p:spPr>
        <p:txBody>
          <a:bodyPr wrap="square" lIns="91440" tIns="45720" rIns="91440" bIns="45720" anchor="t">
            <a:spAutoFit/>
          </a:bodyPr>
          <a:lstStyle/>
          <a:p>
            <a:r>
              <a:rPr lang="en-AU" sz="1200" b="1">
                <a:solidFill>
                  <a:srgbClr val="000000"/>
                </a:solidFill>
                <a:latin typeface="Public Sans" pitchFamily="2" charset="0"/>
                <a:ea typeface="+mn-lt"/>
                <a:cs typeface="+mn-lt"/>
              </a:rPr>
              <a:t>Post</a:t>
            </a:r>
            <a:r>
              <a:rPr lang="en-AU" sz="1200" b="1">
                <a:latin typeface="Public Sans" pitchFamily="2" charset="0"/>
                <a:ea typeface="+mn-lt"/>
                <a:cs typeface="+mn-lt"/>
              </a:rPr>
              <a:t>: </a:t>
            </a:r>
            <a:r>
              <a:rPr lang="en-AU" sz="1200">
                <a:latin typeface="Public Sans" pitchFamily="2" charset="0"/>
                <a:ea typeface="+mn-lt"/>
                <a:cs typeface="+mn-lt"/>
              </a:rPr>
              <a:t>The </a:t>
            </a:r>
            <a:r>
              <a:rPr lang="en-US" sz="1200">
                <a:latin typeface="Public Sans" pitchFamily="2" charset="0"/>
              </a:rPr>
              <a:t>NSW Environment Protection Authority is investigating the discovery of asbestos in mulch. For more information, please visit the </a:t>
            </a:r>
            <a:r>
              <a:rPr lang="en-US" sz="1200">
                <a:latin typeface="Public Sans" pitchFamily="2" charset="0"/>
                <a:hlinkClick r:id="rId3"/>
              </a:rPr>
              <a:t>EPA website</a:t>
            </a:r>
            <a:endParaRPr lang="en-US" sz="1200">
              <a:latin typeface="Public Sans" pitchFamily="2" charset="0"/>
            </a:endParaRPr>
          </a:p>
        </p:txBody>
      </p:sp>
      <p:sp>
        <p:nvSpPr>
          <p:cNvPr id="3" name="TextBox 2">
            <a:extLst>
              <a:ext uri="{FF2B5EF4-FFF2-40B4-BE49-F238E27FC236}">
                <a16:creationId xmlns:a16="http://schemas.microsoft.com/office/drawing/2014/main" id="{AB9081F1-C77A-925E-E4AD-3BE0001859CC}"/>
              </a:ext>
            </a:extLst>
          </p:cNvPr>
          <p:cNvSpPr txBox="1"/>
          <p:nvPr/>
        </p:nvSpPr>
        <p:spPr>
          <a:xfrm>
            <a:off x="300535" y="1138535"/>
            <a:ext cx="3565779" cy="461665"/>
          </a:xfrm>
          <a:prstGeom prst="rect">
            <a:avLst/>
          </a:prstGeom>
          <a:noFill/>
        </p:spPr>
        <p:txBody>
          <a:bodyPr wrap="square" rtlCol="0">
            <a:spAutoFit/>
          </a:bodyPr>
          <a:lstStyle/>
          <a:p>
            <a:r>
              <a:rPr lang="en-US" sz="1200" u="sng">
                <a:latin typeface="+mj-lt"/>
                <a:hlinkClick r:id="rId4"/>
              </a:rPr>
              <a:t>Click here to download social tile</a:t>
            </a:r>
            <a:endParaRPr lang="en-US" sz="1200" u="sng">
              <a:latin typeface="+mj-lt"/>
            </a:endParaRPr>
          </a:p>
          <a:p>
            <a:endParaRPr lang="en-US" sz="1200" u="sng">
              <a:highlight>
                <a:srgbClr val="FFFF00"/>
              </a:highlight>
              <a:latin typeface="+mj-lt"/>
            </a:endParaRPr>
          </a:p>
        </p:txBody>
      </p:sp>
      <p:sp>
        <p:nvSpPr>
          <p:cNvPr id="8" name="TextBox 7">
            <a:extLst>
              <a:ext uri="{FF2B5EF4-FFF2-40B4-BE49-F238E27FC236}">
                <a16:creationId xmlns:a16="http://schemas.microsoft.com/office/drawing/2014/main" id="{EF963907-1254-AFB5-8402-B043587F9E28}"/>
              </a:ext>
            </a:extLst>
          </p:cNvPr>
          <p:cNvSpPr txBox="1"/>
          <p:nvPr/>
        </p:nvSpPr>
        <p:spPr>
          <a:xfrm>
            <a:off x="6187847" y="1132278"/>
            <a:ext cx="3565779" cy="276999"/>
          </a:xfrm>
          <a:prstGeom prst="rect">
            <a:avLst/>
          </a:prstGeom>
          <a:noFill/>
        </p:spPr>
        <p:txBody>
          <a:bodyPr wrap="square" rtlCol="0">
            <a:spAutoFit/>
          </a:bodyPr>
          <a:lstStyle/>
          <a:p>
            <a:r>
              <a:rPr lang="en-US" sz="1200" u="sng">
                <a:latin typeface="+mj-lt"/>
                <a:hlinkClick r:id="rId5"/>
              </a:rPr>
              <a:t>Click here to download social tile</a:t>
            </a:r>
            <a:endParaRPr lang="en-US" sz="1200" u="sng">
              <a:latin typeface="+mj-lt"/>
            </a:endParaRPr>
          </a:p>
        </p:txBody>
      </p:sp>
      <p:sp>
        <p:nvSpPr>
          <p:cNvPr id="6" name="TextBox 5">
            <a:extLst>
              <a:ext uri="{FF2B5EF4-FFF2-40B4-BE49-F238E27FC236}">
                <a16:creationId xmlns:a16="http://schemas.microsoft.com/office/drawing/2014/main" id="{5891C082-7513-9F30-6B3D-30C70829F990}"/>
              </a:ext>
            </a:extLst>
          </p:cNvPr>
          <p:cNvSpPr txBox="1"/>
          <p:nvPr/>
        </p:nvSpPr>
        <p:spPr>
          <a:xfrm>
            <a:off x="6160138" y="5317369"/>
            <a:ext cx="3842487" cy="646331"/>
          </a:xfrm>
          <a:prstGeom prst="rect">
            <a:avLst/>
          </a:prstGeom>
          <a:noFill/>
        </p:spPr>
        <p:txBody>
          <a:bodyPr wrap="square" lIns="91440" tIns="45720" rIns="91440" bIns="45720" anchor="t">
            <a:spAutoFit/>
          </a:bodyPr>
          <a:lstStyle/>
          <a:p>
            <a:r>
              <a:rPr lang="en-AU" sz="1200" b="1">
                <a:solidFill>
                  <a:srgbClr val="000000"/>
                </a:solidFill>
                <a:latin typeface="Public Sans" pitchFamily="2" charset="0"/>
                <a:ea typeface="+mn-lt"/>
                <a:cs typeface="+mn-lt"/>
              </a:rPr>
              <a:t>Post</a:t>
            </a:r>
            <a:r>
              <a:rPr lang="en-AU" sz="1200" b="1">
                <a:latin typeface="Public Sans" pitchFamily="2" charset="0"/>
                <a:ea typeface="+mn-lt"/>
                <a:cs typeface="+mn-lt"/>
              </a:rPr>
              <a:t>: </a:t>
            </a:r>
            <a:r>
              <a:rPr lang="en-AU" sz="1200">
                <a:latin typeface="Public Sans" pitchFamily="2" charset="0"/>
                <a:ea typeface="+mn-lt"/>
                <a:cs typeface="+mn-lt"/>
              </a:rPr>
              <a:t>The </a:t>
            </a:r>
            <a:r>
              <a:rPr lang="en-US" sz="1200">
                <a:latin typeface="Public Sans" pitchFamily="2" charset="0"/>
              </a:rPr>
              <a:t>NSW Environment Protection Authority is investigating the discovery of asbestos in mulch. For more information, please visit the </a:t>
            </a:r>
            <a:r>
              <a:rPr lang="en-US" sz="1200">
                <a:latin typeface="Public Sans" pitchFamily="2" charset="0"/>
                <a:hlinkClick r:id="rId3"/>
              </a:rPr>
              <a:t>EPA website</a:t>
            </a:r>
            <a:endParaRPr lang="en-US" sz="1200">
              <a:latin typeface="Public Sans" pitchFamily="2" charset="0"/>
            </a:endParaRPr>
          </a:p>
        </p:txBody>
      </p:sp>
      <p:pic>
        <p:nvPicPr>
          <p:cNvPr id="17" name="Picture 16" descr="A blue background with white text&#10;&#10;Description automatically generated">
            <a:extLst>
              <a:ext uri="{FF2B5EF4-FFF2-40B4-BE49-F238E27FC236}">
                <a16:creationId xmlns:a16="http://schemas.microsoft.com/office/drawing/2014/main" id="{E39B4487-B01B-1D99-F12D-ACF78A76D8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519" y="1600200"/>
            <a:ext cx="3586843" cy="3586843"/>
          </a:xfrm>
          <a:prstGeom prst="rect">
            <a:avLst/>
          </a:prstGeom>
        </p:spPr>
      </p:pic>
      <p:pic>
        <p:nvPicPr>
          <p:cNvPr id="19" name="Picture 18" descr="A blue background with white text&#10;&#10;Description automatically generated">
            <a:extLst>
              <a:ext uri="{FF2B5EF4-FFF2-40B4-BE49-F238E27FC236}">
                <a16:creationId xmlns:a16="http://schemas.microsoft.com/office/drawing/2014/main" id="{3C7F4ACF-23BA-9166-C06D-65E78C6F4FE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63894" y="1600199"/>
            <a:ext cx="3586843" cy="3586843"/>
          </a:xfrm>
          <a:prstGeom prst="rect">
            <a:avLst/>
          </a:prstGeom>
        </p:spPr>
      </p:pic>
    </p:spTree>
    <p:extLst>
      <p:ext uri="{BB962C8B-B14F-4D97-AF65-F5344CB8AC3E}">
        <p14:creationId xmlns:p14="http://schemas.microsoft.com/office/powerpoint/2010/main" val="2966615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blue background with white text&#10;&#10;Description automatically generated">
            <a:extLst>
              <a:ext uri="{FF2B5EF4-FFF2-40B4-BE49-F238E27FC236}">
                <a16:creationId xmlns:a16="http://schemas.microsoft.com/office/drawing/2014/main" id="{988546F7-C90E-996E-8C63-0F4B57B4F3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784" y="1595294"/>
            <a:ext cx="3537114" cy="3537114"/>
          </a:xfrm>
          <a:prstGeom prst="rect">
            <a:avLst/>
          </a:prstGeom>
        </p:spPr>
      </p:pic>
      <p:sp>
        <p:nvSpPr>
          <p:cNvPr id="2" name="Title 1">
            <a:extLst>
              <a:ext uri="{FF2B5EF4-FFF2-40B4-BE49-F238E27FC236}">
                <a16:creationId xmlns:a16="http://schemas.microsoft.com/office/drawing/2014/main" id="{AEA4B498-ED62-47B5-9E3A-19A0B99A75BD}"/>
              </a:ext>
            </a:extLst>
          </p:cNvPr>
          <p:cNvSpPr>
            <a:spLocks noGrp="1"/>
          </p:cNvSpPr>
          <p:nvPr>
            <p:ph type="title"/>
          </p:nvPr>
        </p:nvSpPr>
        <p:spPr>
          <a:xfrm>
            <a:off x="353003" y="405587"/>
            <a:ext cx="9720000" cy="685386"/>
          </a:xfrm>
        </p:spPr>
        <p:txBody>
          <a:bodyPr>
            <a:normAutofit/>
          </a:bodyPr>
          <a:lstStyle/>
          <a:p>
            <a:r>
              <a:rPr kumimoji="0" lang="en-AU" sz="2800" b="0" i="0" u="none" strike="noStrike" kern="1200" cap="none" spc="0" normalizeH="0" baseline="0" noProof="0">
                <a:ln>
                  <a:noFill/>
                </a:ln>
                <a:solidFill>
                  <a:srgbClr val="22272B"/>
                </a:solidFill>
                <a:effectLst/>
                <a:uLnTx/>
                <a:uFillTx/>
                <a:latin typeface="Public Sans"/>
                <a:ea typeface="+mj-ea"/>
                <a:cs typeface="+mj-cs"/>
              </a:rPr>
              <a:t>Social content</a:t>
            </a:r>
            <a:endParaRPr lang="en-AU" sz="2800">
              <a:latin typeface="+mj-lt"/>
            </a:endParaRPr>
          </a:p>
        </p:txBody>
      </p:sp>
      <p:sp>
        <p:nvSpPr>
          <p:cNvPr id="4" name="Slide Number Placeholder 3">
            <a:extLst>
              <a:ext uri="{FF2B5EF4-FFF2-40B4-BE49-F238E27FC236}">
                <a16:creationId xmlns:a16="http://schemas.microsoft.com/office/drawing/2014/main" id="{BE890F69-7C0D-4F68-BE01-42BD45F9208C}"/>
              </a:ext>
            </a:extLst>
          </p:cNvPr>
          <p:cNvSpPr>
            <a:spLocks noGrp="1"/>
          </p:cNvSpPr>
          <p:nvPr>
            <p:ph type="sldNum" sz="quarter" idx="12"/>
          </p:nvPr>
        </p:nvSpPr>
        <p:spPr/>
        <p:txBody>
          <a:bodyPr/>
          <a:lstStyle/>
          <a:p>
            <a:fld id="{10A01DC5-1685-4615-8240-15192985C6A2}" type="slidenum">
              <a:rPr lang="en-AU" smtClean="0"/>
              <a:t>12</a:t>
            </a:fld>
            <a:endParaRPr lang="en-AU"/>
          </a:p>
        </p:txBody>
      </p:sp>
      <p:sp>
        <p:nvSpPr>
          <p:cNvPr id="10" name="TextBox 9">
            <a:extLst>
              <a:ext uri="{FF2B5EF4-FFF2-40B4-BE49-F238E27FC236}">
                <a16:creationId xmlns:a16="http://schemas.microsoft.com/office/drawing/2014/main" id="{6508278C-2747-5C69-D56C-425C3B53BB23}"/>
              </a:ext>
            </a:extLst>
          </p:cNvPr>
          <p:cNvSpPr txBox="1"/>
          <p:nvPr/>
        </p:nvSpPr>
        <p:spPr>
          <a:xfrm>
            <a:off x="300534" y="5317369"/>
            <a:ext cx="3830529" cy="646331"/>
          </a:xfrm>
          <a:prstGeom prst="rect">
            <a:avLst/>
          </a:prstGeom>
          <a:noFill/>
        </p:spPr>
        <p:txBody>
          <a:bodyPr wrap="square" lIns="91440" tIns="45720" rIns="91440" bIns="45720" anchor="t">
            <a:spAutoFit/>
          </a:bodyPr>
          <a:lstStyle/>
          <a:p>
            <a:r>
              <a:rPr lang="en-AU" sz="1200" b="1">
                <a:solidFill>
                  <a:srgbClr val="000000"/>
                </a:solidFill>
                <a:latin typeface="Public Sans" pitchFamily="2" charset="0"/>
                <a:ea typeface="+mn-lt"/>
                <a:cs typeface="+mn-lt"/>
              </a:rPr>
              <a:t>Post</a:t>
            </a:r>
            <a:r>
              <a:rPr lang="en-AU" sz="1200" b="1">
                <a:latin typeface="Public Sans" pitchFamily="2" charset="0"/>
                <a:ea typeface="+mn-lt"/>
                <a:cs typeface="+mn-lt"/>
              </a:rPr>
              <a:t>: </a:t>
            </a:r>
            <a:r>
              <a:rPr lang="en-AU" sz="1200">
                <a:latin typeface="Public Sans" pitchFamily="2" charset="0"/>
                <a:ea typeface="+mn-lt"/>
                <a:cs typeface="+mn-lt"/>
              </a:rPr>
              <a:t>The </a:t>
            </a:r>
            <a:r>
              <a:rPr lang="en-US" sz="1200">
                <a:latin typeface="Public Sans" pitchFamily="2" charset="0"/>
              </a:rPr>
              <a:t>NSW Environment Protection Authority is investigating the discovery of asbestos in mulch. For more information, please visit the </a:t>
            </a:r>
            <a:r>
              <a:rPr lang="en-US" sz="1200">
                <a:latin typeface="Public Sans" pitchFamily="2" charset="0"/>
                <a:hlinkClick r:id="rId4"/>
              </a:rPr>
              <a:t>EPA website</a:t>
            </a:r>
            <a:endParaRPr lang="en-US" sz="1200">
              <a:latin typeface="Public Sans" pitchFamily="2" charset="0"/>
            </a:endParaRPr>
          </a:p>
        </p:txBody>
      </p:sp>
      <p:sp>
        <p:nvSpPr>
          <p:cNvPr id="3" name="TextBox 2">
            <a:extLst>
              <a:ext uri="{FF2B5EF4-FFF2-40B4-BE49-F238E27FC236}">
                <a16:creationId xmlns:a16="http://schemas.microsoft.com/office/drawing/2014/main" id="{AB9081F1-C77A-925E-E4AD-3BE0001859CC}"/>
              </a:ext>
            </a:extLst>
          </p:cNvPr>
          <p:cNvSpPr txBox="1"/>
          <p:nvPr/>
        </p:nvSpPr>
        <p:spPr>
          <a:xfrm>
            <a:off x="300535" y="1138535"/>
            <a:ext cx="3565779" cy="461665"/>
          </a:xfrm>
          <a:prstGeom prst="rect">
            <a:avLst/>
          </a:prstGeom>
          <a:noFill/>
        </p:spPr>
        <p:txBody>
          <a:bodyPr wrap="square" rtlCol="0">
            <a:spAutoFit/>
          </a:bodyPr>
          <a:lstStyle/>
          <a:p>
            <a:r>
              <a:rPr lang="en-US" sz="1200" u="sng">
                <a:latin typeface="+mj-lt"/>
                <a:hlinkClick r:id="rId5"/>
              </a:rPr>
              <a:t>Click here to download social tile</a:t>
            </a:r>
            <a:endParaRPr lang="en-US" sz="1200" u="sng">
              <a:latin typeface="+mj-lt"/>
            </a:endParaRPr>
          </a:p>
          <a:p>
            <a:endParaRPr lang="en-US" sz="1200" u="sng">
              <a:highlight>
                <a:srgbClr val="FFFF00"/>
              </a:highlight>
              <a:latin typeface="+mj-lt"/>
            </a:endParaRPr>
          </a:p>
        </p:txBody>
      </p:sp>
    </p:spTree>
    <p:extLst>
      <p:ext uri="{BB962C8B-B14F-4D97-AF65-F5344CB8AC3E}">
        <p14:creationId xmlns:p14="http://schemas.microsoft.com/office/powerpoint/2010/main" val="1645149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154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69D8BD2-BEBC-B80B-E25D-C1B54106412C}"/>
              </a:ext>
              <a:ext uri="{C183D7F6-B498-43B3-948B-1728B52AA6E4}">
                <adec:decorative xmlns:adec="http://schemas.microsoft.com/office/drawing/2017/decorative" val="1"/>
              </a:ext>
            </a:extLst>
          </p:cNvPr>
          <p:cNvSpPr/>
          <p:nvPr/>
        </p:nvSpPr>
        <p:spPr>
          <a:xfrm>
            <a:off x="353181" y="4665712"/>
            <a:ext cx="11485637" cy="156556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30" name="Title 29">
            <a:extLst>
              <a:ext uri="{FF2B5EF4-FFF2-40B4-BE49-F238E27FC236}">
                <a16:creationId xmlns:a16="http://schemas.microsoft.com/office/drawing/2014/main" id="{8A7F6A18-D6D2-0C8E-6C3E-2917417D0AAB}"/>
              </a:ext>
            </a:extLst>
          </p:cNvPr>
          <p:cNvSpPr>
            <a:spLocks noGrp="1"/>
          </p:cNvSpPr>
          <p:nvPr>
            <p:ph type="title"/>
          </p:nvPr>
        </p:nvSpPr>
        <p:spPr/>
        <p:txBody>
          <a:bodyPr/>
          <a:lstStyle/>
          <a:p>
            <a:r>
              <a:rPr lang="en-AU">
                <a:latin typeface="Public Sans" pitchFamily="2" charset="0"/>
              </a:rPr>
              <a:t>Purpose of this toolkit</a:t>
            </a:r>
          </a:p>
        </p:txBody>
      </p:sp>
      <p:sp>
        <p:nvSpPr>
          <p:cNvPr id="9" name="Content Placeholder 8">
            <a:extLst>
              <a:ext uri="{FF2B5EF4-FFF2-40B4-BE49-F238E27FC236}">
                <a16:creationId xmlns:a16="http://schemas.microsoft.com/office/drawing/2014/main" id="{0521B6C4-7817-471F-A2CC-3E0EB7905C4D}"/>
              </a:ext>
            </a:extLst>
          </p:cNvPr>
          <p:cNvSpPr>
            <a:spLocks noGrp="1"/>
          </p:cNvSpPr>
          <p:nvPr>
            <p:ph idx="1"/>
          </p:nvPr>
        </p:nvSpPr>
        <p:spPr>
          <a:xfrm>
            <a:off x="381516" y="1714362"/>
            <a:ext cx="5714484" cy="2635965"/>
          </a:xfrm>
          <a:noFill/>
        </p:spPr>
        <p:txBody>
          <a:bodyPr vert="horz" lIns="0" tIns="0" rIns="0" bIns="0" rtlCol="0" anchor="t">
            <a:noAutofit/>
          </a:bodyPr>
          <a:lstStyle/>
          <a:p>
            <a:pPr>
              <a:spcBef>
                <a:spcPts val="800"/>
              </a:spcBef>
              <a:spcAft>
                <a:spcPts val="800"/>
              </a:spcAft>
            </a:pPr>
            <a:r>
              <a:rPr lang="en-US" sz="1200">
                <a:latin typeface="Public Sans"/>
              </a:rPr>
              <a:t>We have developed this toolkit to help you communicate important information about asbestos and the steps the NSW Government is taking.</a:t>
            </a:r>
            <a:endParaRPr lang="en-US"/>
          </a:p>
          <a:p>
            <a:pPr>
              <a:spcBef>
                <a:spcPts val="800"/>
              </a:spcBef>
              <a:spcAft>
                <a:spcPts val="800"/>
              </a:spcAft>
            </a:pPr>
            <a:r>
              <a:rPr lang="en-US" sz="1200">
                <a:latin typeface="Public Sans"/>
              </a:rPr>
              <a:t>Thank you for your support in sharing this important information with your communities, employees and networks. </a:t>
            </a:r>
          </a:p>
        </p:txBody>
      </p:sp>
      <p:sp>
        <p:nvSpPr>
          <p:cNvPr id="6" name="Content Placeholder 8">
            <a:extLst>
              <a:ext uri="{FF2B5EF4-FFF2-40B4-BE49-F238E27FC236}">
                <a16:creationId xmlns:a16="http://schemas.microsoft.com/office/drawing/2014/main" id="{3F8C7A2E-4509-80C7-7B5E-22C50A0B43ED}"/>
              </a:ext>
            </a:extLst>
          </p:cNvPr>
          <p:cNvSpPr txBox="1">
            <a:spLocks/>
          </p:cNvSpPr>
          <p:nvPr/>
        </p:nvSpPr>
        <p:spPr>
          <a:xfrm>
            <a:off x="6346458" y="1717689"/>
            <a:ext cx="5356031" cy="2948024"/>
          </a:xfrm>
          <a:prstGeom prst="rect">
            <a:avLst/>
          </a:prstGeom>
          <a:noFill/>
        </p:spPr>
        <p:txBody>
          <a:bodyPr vert="horz" lIns="0" tIns="0" rIns="0" bIns="0" rtlCol="0" anchor="t">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fontAlgn="base"/>
            <a:r>
              <a:rPr lang="en-AU" sz="1200" b="1" i="0" u="none" strike="noStrike">
                <a:solidFill>
                  <a:srgbClr val="22272B"/>
                </a:solidFill>
                <a:effectLst/>
                <a:latin typeface="Public Sans"/>
              </a:rPr>
              <a:t>How to use this toolkit</a:t>
            </a:r>
            <a:r>
              <a:rPr lang="en-US" sz="1200" b="0" i="0">
                <a:solidFill>
                  <a:srgbClr val="22272B"/>
                </a:solidFill>
                <a:effectLst/>
                <a:latin typeface="Public Sans"/>
              </a:rPr>
              <a:t>​</a:t>
            </a:r>
          </a:p>
          <a:p>
            <a:pPr fontAlgn="base"/>
            <a:r>
              <a:rPr lang="en-US" sz="1200">
                <a:latin typeface="+mj-lt"/>
              </a:rPr>
              <a:t>The toolkit contains information and easy to share resources including </a:t>
            </a:r>
            <a:r>
              <a:rPr lang="en-US" sz="1200">
                <a:solidFill>
                  <a:srgbClr val="22272B"/>
                </a:solidFill>
                <a:latin typeface="Public Sans"/>
              </a:rPr>
              <a:t>suggested text for newsletters which can be easily copied and pasted, a factsheet, media releases,</a:t>
            </a:r>
            <a:r>
              <a:rPr lang="en-US" sz="1200">
                <a:latin typeface="+mj-lt"/>
              </a:rPr>
              <a:t> </a:t>
            </a:r>
            <a:r>
              <a:rPr lang="en-US" sz="1200">
                <a:solidFill>
                  <a:srgbClr val="22272B"/>
                </a:solidFill>
                <a:latin typeface="Public Sans"/>
              </a:rPr>
              <a:t>and social content.</a:t>
            </a:r>
          </a:p>
          <a:p>
            <a:pPr fontAlgn="base"/>
            <a:r>
              <a:rPr lang="en-AU" sz="1200" b="1" i="0" u="none" strike="noStrike">
                <a:solidFill>
                  <a:srgbClr val="22272B"/>
                </a:solidFill>
                <a:effectLst/>
                <a:latin typeface="Public Sans"/>
              </a:rPr>
              <a:t>To download resources:</a:t>
            </a:r>
            <a:r>
              <a:rPr lang="en-US" sz="1200" b="0" i="0">
                <a:solidFill>
                  <a:srgbClr val="22272B"/>
                </a:solidFill>
                <a:effectLst/>
                <a:latin typeface="Public Sans"/>
              </a:rPr>
              <a:t>​</a:t>
            </a:r>
          </a:p>
          <a:p>
            <a:pPr marL="228600" indent="-228600" algn="l" rtl="0" fontAlgn="base">
              <a:buFont typeface="+mj-lt"/>
              <a:buAutoNum type="arabicPeriod"/>
            </a:pPr>
            <a:r>
              <a:rPr lang="en-AU" sz="1200" b="0" i="0" u="none" strike="noStrike">
                <a:solidFill>
                  <a:srgbClr val="22272B"/>
                </a:solidFill>
                <a:effectLst/>
                <a:latin typeface="Public Sans"/>
              </a:rPr>
              <a:t>Click on the accompanying link which will take you to the nsw.gov.au website or Dropbox</a:t>
            </a:r>
            <a:r>
              <a:rPr lang="en-AU" sz="1200" b="0" i="0">
                <a:solidFill>
                  <a:srgbClr val="22272B"/>
                </a:solidFill>
                <a:effectLst/>
                <a:latin typeface="Public Sans"/>
              </a:rPr>
              <a:t>​</a:t>
            </a:r>
          </a:p>
          <a:p>
            <a:pPr marL="228600" indent="-228600" algn="l" rtl="0" fontAlgn="base">
              <a:buFont typeface="+mj-lt"/>
              <a:buAutoNum type="arabicPeriod"/>
            </a:pPr>
            <a:r>
              <a:rPr lang="en-AU" sz="1200" b="0" i="0" u="none" strike="noStrike">
                <a:solidFill>
                  <a:srgbClr val="22272B"/>
                </a:solidFill>
                <a:effectLst/>
                <a:latin typeface="Public Sans"/>
              </a:rPr>
              <a:t>For </a:t>
            </a:r>
            <a:r>
              <a:rPr lang="en-AU" sz="1200" i="0" u="none" strike="noStrike">
                <a:solidFill>
                  <a:srgbClr val="22272B"/>
                </a:solidFill>
                <a:effectLst/>
                <a:latin typeface="Public Sans"/>
              </a:rPr>
              <a:t>nsw.gov.au </a:t>
            </a:r>
            <a:r>
              <a:rPr lang="en-AU" sz="1200" b="0" i="0" u="none" strike="noStrike">
                <a:solidFill>
                  <a:srgbClr val="22272B"/>
                </a:solidFill>
                <a:effectLst/>
                <a:latin typeface="Public Sans"/>
              </a:rPr>
              <a:t>links, click ‘Download </a:t>
            </a:r>
            <a:r>
              <a:rPr lang="en-AU" sz="1200">
                <a:solidFill>
                  <a:srgbClr val="22272B"/>
                </a:solidFill>
                <a:latin typeface="Public Sans"/>
              </a:rPr>
              <a:t>as PDF’ or ‘Print this page’. </a:t>
            </a:r>
            <a:r>
              <a:rPr lang="en-AU" sz="1200" b="0" i="0" u="none" strike="noStrike">
                <a:solidFill>
                  <a:srgbClr val="22272B"/>
                </a:solidFill>
                <a:effectLst/>
                <a:latin typeface="Public Sans"/>
              </a:rPr>
              <a:t>For Dropbox, on the upper right-hand side you will see a ‘Download' button </a:t>
            </a:r>
            <a:r>
              <a:rPr lang="en-US" sz="1200" b="0" i="0">
                <a:solidFill>
                  <a:srgbClr val="22272B"/>
                </a:solidFill>
                <a:effectLst/>
                <a:latin typeface="Public Sans"/>
              </a:rPr>
              <a:t>​</a:t>
            </a:r>
          </a:p>
          <a:p>
            <a:pPr marL="228600" indent="-228600" fontAlgn="base">
              <a:buFont typeface="+mj-lt"/>
              <a:buAutoNum type="arabicPeriod"/>
            </a:pPr>
            <a:r>
              <a:rPr lang="en-AU" sz="1200" b="0" i="0" u="none" strike="noStrike">
                <a:solidFill>
                  <a:srgbClr val="22272B"/>
                </a:solidFill>
                <a:effectLst/>
                <a:latin typeface="Public Sans"/>
              </a:rPr>
              <a:t>Click ‘Download’ or ‘Save as PDF’.</a:t>
            </a:r>
            <a:r>
              <a:rPr lang="en-AU" sz="1200">
                <a:solidFill>
                  <a:srgbClr val="22272B"/>
                </a:solidFill>
                <a:latin typeface="Public Sans"/>
              </a:rPr>
              <a:t> </a:t>
            </a:r>
            <a:endParaRPr lang="en-AU" sz="1200" b="0" i="0">
              <a:solidFill>
                <a:srgbClr val="22272B"/>
              </a:solidFill>
              <a:effectLst/>
              <a:latin typeface="Segoe UI" panose="020B0502040204020203" pitchFamily="34" charset="0"/>
            </a:endParaRPr>
          </a:p>
        </p:txBody>
      </p:sp>
      <p:sp>
        <p:nvSpPr>
          <p:cNvPr id="4" name="TextBox 3">
            <a:extLst>
              <a:ext uri="{FF2B5EF4-FFF2-40B4-BE49-F238E27FC236}">
                <a16:creationId xmlns:a16="http://schemas.microsoft.com/office/drawing/2014/main" id="{57731104-EA8A-492B-C97D-805E3025498A}"/>
              </a:ext>
            </a:extLst>
          </p:cNvPr>
          <p:cNvSpPr txBox="1"/>
          <p:nvPr/>
        </p:nvSpPr>
        <p:spPr>
          <a:xfrm>
            <a:off x="318093" y="4694116"/>
            <a:ext cx="4137655" cy="276999"/>
          </a:xfrm>
          <a:prstGeom prst="rect">
            <a:avLst/>
          </a:prstGeom>
          <a:noFill/>
        </p:spPr>
        <p:txBody>
          <a:bodyPr wrap="square">
            <a:spAutoFit/>
          </a:bodyPr>
          <a:lstStyle/>
          <a:p>
            <a:pPr>
              <a:spcBef>
                <a:spcPts val="800"/>
              </a:spcBef>
              <a:spcAft>
                <a:spcPts val="800"/>
              </a:spcAft>
            </a:pPr>
            <a:r>
              <a:rPr kumimoji="0" lang="en-AU" sz="1200" b="1" u="none" strike="noStrike" kern="1200" cap="none" spc="0" normalizeH="0" baseline="0" noProof="0">
                <a:ln>
                  <a:noFill/>
                </a:ln>
                <a:solidFill>
                  <a:srgbClr val="22272B"/>
                </a:solidFill>
                <a:effectLst/>
                <a:uLnTx/>
                <a:uFillTx/>
                <a:latin typeface="Public Sans"/>
                <a:ea typeface="+mn-ea"/>
                <a:cs typeface="+mn-cs"/>
              </a:rPr>
              <a:t>Quick links to important information:</a:t>
            </a:r>
            <a:endParaRPr lang="en-US" sz="1200">
              <a:latin typeface="+mj-lt"/>
            </a:endParaRPr>
          </a:p>
        </p:txBody>
      </p:sp>
      <p:grpSp>
        <p:nvGrpSpPr>
          <p:cNvPr id="13" name="Group 12">
            <a:extLst>
              <a:ext uri="{FF2B5EF4-FFF2-40B4-BE49-F238E27FC236}">
                <a16:creationId xmlns:a16="http://schemas.microsoft.com/office/drawing/2014/main" id="{70057DF7-1FC7-3DC4-5335-B4E297DD12C7}"/>
              </a:ext>
            </a:extLst>
          </p:cNvPr>
          <p:cNvGrpSpPr/>
          <p:nvPr/>
        </p:nvGrpSpPr>
        <p:grpSpPr>
          <a:xfrm>
            <a:off x="825457" y="5051302"/>
            <a:ext cx="1357747" cy="1054330"/>
            <a:chOff x="796630" y="5045153"/>
            <a:chExt cx="1357747" cy="1054330"/>
          </a:xfrm>
        </p:grpSpPr>
        <p:sp>
          <p:nvSpPr>
            <p:cNvPr id="28" name="TextBox 27">
              <a:extLst>
                <a:ext uri="{FF2B5EF4-FFF2-40B4-BE49-F238E27FC236}">
                  <a16:creationId xmlns:a16="http://schemas.microsoft.com/office/drawing/2014/main" id="{B509CF83-EDCF-66AE-AE8C-117E97A2147B}"/>
                </a:ext>
              </a:extLst>
            </p:cNvPr>
            <p:cNvSpPr txBox="1"/>
            <p:nvPr/>
          </p:nvSpPr>
          <p:spPr>
            <a:xfrm>
              <a:off x="796630" y="5721362"/>
              <a:ext cx="1357747" cy="378121"/>
            </a:xfrm>
            <a:prstGeom prst="rect">
              <a:avLst/>
            </a:prstGeom>
            <a:noFill/>
          </p:spPr>
          <p:txBody>
            <a:bodyPr wrap="square" lIns="0" tIns="0" rIns="0" bIns="0" rtlCol="0" anchor="ctr">
              <a:noAutofit/>
            </a:bodyPr>
            <a:lstStyle/>
            <a:p>
              <a:pPr algn="ctr"/>
              <a:r>
                <a:rPr lang="en-AU" sz="1200">
                  <a:hlinkClick r:id="rId3"/>
                </a:rPr>
                <a:t>Asbestos in NSW</a:t>
              </a:r>
              <a:endParaRPr lang="en-AU" sz="1200"/>
            </a:p>
          </p:txBody>
        </p:sp>
        <p:pic>
          <p:nvPicPr>
            <p:cNvPr id="35" name="Picture 34" descr="A blue line drawing of a person's lungs&#10;&#10;Description automatically generated">
              <a:extLst>
                <a:ext uri="{FF2B5EF4-FFF2-40B4-BE49-F238E27FC236}">
                  <a16:creationId xmlns:a16="http://schemas.microsoft.com/office/drawing/2014/main" id="{CF451403-0920-2995-3711-5BC3C4B8D7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0702" y="5045153"/>
              <a:ext cx="609601" cy="609601"/>
            </a:xfrm>
            <a:prstGeom prst="rect">
              <a:avLst/>
            </a:prstGeom>
          </p:spPr>
        </p:pic>
      </p:grpSp>
      <p:grpSp>
        <p:nvGrpSpPr>
          <p:cNvPr id="12" name="Group 11">
            <a:extLst>
              <a:ext uri="{FF2B5EF4-FFF2-40B4-BE49-F238E27FC236}">
                <a16:creationId xmlns:a16="http://schemas.microsoft.com/office/drawing/2014/main" id="{33B2E1E2-EE4B-ADF8-D038-116FC54E09FE}"/>
              </a:ext>
            </a:extLst>
          </p:cNvPr>
          <p:cNvGrpSpPr/>
          <p:nvPr/>
        </p:nvGrpSpPr>
        <p:grpSpPr>
          <a:xfrm>
            <a:off x="6873241" y="4981098"/>
            <a:ext cx="1572686" cy="1066802"/>
            <a:chOff x="2576751" y="5024975"/>
            <a:chExt cx="1572686" cy="1066802"/>
          </a:xfrm>
        </p:grpSpPr>
        <p:sp>
          <p:nvSpPr>
            <p:cNvPr id="42" name="TextBox 41">
              <a:extLst>
                <a:ext uri="{FF2B5EF4-FFF2-40B4-BE49-F238E27FC236}">
                  <a16:creationId xmlns:a16="http://schemas.microsoft.com/office/drawing/2014/main" id="{A3B23D39-4F9D-E68D-A009-08D75EF694E8}"/>
                </a:ext>
              </a:extLst>
            </p:cNvPr>
            <p:cNvSpPr txBox="1"/>
            <p:nvPr/>
          </p:nvSpPr>
          <p:spPr>
            <a:xfrm>
              <a:off x="2576751" y="5713656"/>
              <a:ext cx="1572686" cy="378121"/>
            </a:xfrm>
            <a:prstGeom prst="rect">
              <a:avLst/>
            </a:prstGeom>
            <a:noFill/>
          </p:spPr>
          <p:txBody>
            <a:bodyPr wrap="square" lIns="0" tIns="0" rIns="0" bIns="0" rtlCol="0" anchor="ctr">
              <a:noAutofit/>
            </a:bodyPr>
            <a:lstStyle/>
            <a:p>
              <a:pPr algn="ctr"/>
              <a:r>
                <a:rPr lang="en-AU" sz="1200">
                  <a:hlinkClick r:id="rId5"/>
                </a:rPr>
                <a:t>Asbestos and health fact sheet</a:t>
              </a:r>
              <a:endParaRPr lang="en-AU" sz="1200"/>
            </a:p>
          </p:txBody>
        </p:sp>
        <p:pic>
          <p:nvPicPr>
            <p:cNvPr id="11" name="Picture 10" descr="A blue line drawing of a clipboard with a warning sign&#10;&#10;Description automatically generated">
              <a:extLst>
                <a:ext uri="{FF2B5EF4-FFF2-40B4-BE49-F238E27FC236}">
                  <a16:creationId xmlns:a16="http://schemas.microsoft.com/office/drawing/2014/main" id="{5BA709AB-F1EB-F134-9AB3-748CA539F2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58293" y="5024975"/>
              <a:ext cx="609601" cy="609601"/>
            </a:xfrm>
            <a:prstGeom prst="rect">
              <a:avLst/>
            </a:prstGeom>
          </p:spPr>
        </p:pic>
      </p:grpSp>
      <p:grpSp>
        <p:nvGrpSpPr>
          <p:cNvPr id="16" name="Group 15">
            <a:extLst>
              <a:ext uri="{FF2B5EF4-FFF2-40B4-BE49-F238E27FC236}">
                <a16:creationId xmlns:a16="http://schemas.microsoft.com/office/drawing/2014/main" id="{E4990C91-8670-D3F5-73D8-2ACC3880978E}"/>
              </a:ext>
            </a:extLst>
          </p:cNvPr>
          <p:cNvGrpSpPr/>
          <p:nvPr/>
        </p:nvGrpSpPr>
        <p:grpSpPr>
          <a:xfrm>
            <a:off x="4480107" y="4959841"/>
            <a:ext cx="1988731" cy="1076870"/>
            <a:chOff x="4736585" y="4998172"/>
            <a:chExt cx="1988731" cy="1076870"/>
          </a:xfrm>
        </p:grpSpPr>
        <p:sp>
          <p:nvSpPr>
            <p:cNvPr id="41" name="TextBox 40">
              <a:extLst>
                <a:ext uri="{FF2B5EF4-FFF2-40B4-BE49-F238E27FC236}">
                  <a16:creationId xmlns:a16="http://schemas.microsoft.com/office/drawing/2014/main" id="{46307376-48B4-8121-6560-EF1852F6EE71}"/>
                </a:ext>
              </a:extLst>
            </p:cNvPr>
            <p:cNvSpPr txBox="1"/>
            <p:nvPr/>
          </p:nvSpPr>
          <p:spPr>
            <a:xfrm>
              <a:off x="4736585" y="5696921"/>
              <a:ext cx="1988731" cy="378121"/>
            </a:xfrm>
            <a:prstGeom prst="rect">
              <a:avLst/>
            </a:prstGeom>
            <a:noFill/>
          </p:spPr>
          <p:txBody>
            <a:bodyPr wrap="square" lIns="0" tIns="0" rIns="0" bIns="0" rtlCol="0" anchor="ctr">
              <a:noAutofit/>
            </a:bodyPr>
            <a:lstStyle/>
            <a:p>
              <a:pPr algn="ctr"/>
              <a:r>
                <a:rPr lang="en-AU" sz="1200">
                  <a:hlinkClick r:id="rId7"/>
                </a:rPr>
                <a:t>Submit an EPA investigation enquiry</a:t>
              </a:r>
              <a:endParaRPr lang="en-AU" sz="1200"/>
            </a:p>
          </p:txBody>
        </p:sp>
        <p:pic>
          <p:nvPicPr>
            <p:cNvPr id="44" name="Picture 43">
              <a:extLst>
                <a:ext uri="{FF2B5EF4-FFF2-40B4-BE49-F238E27FC236}">
                  <a16:creationId xmlns:a16="http://schemas.microsoft.com/office/drawing/2014/main" id="{C18CC52D-5A7C-E537-D8AD-44886C56D9B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02047" y="4998172"/>
              <a:ext cx="609601" cy="609601"/>
            </a:xfrm>
            <a:prstGeom prst="rect">
              <a:avLst/>
            </a:prstGeom>
          </p:spPr>
        </p:pic>
      </p:grpSp>
      <p:grpSp>
        <p:nvGrpSpPr>
          <p:cNvPr id="15" name="Group 14">
            <a:extLst>
              <a:ext uri="{FF2B5EF4-FFF2-40B4-BE49-F238E27FC236}">
                <a16:creationId xmlns:a16="http://schemas.microsoft.com/office/drawing/2014/main" id="{EEDA7496-CBB9-2F74-1993-59DA3AC07168}"/>
              </a:ext>
            </a:extLst>
          </p:cNvPr>
          <p:cNvGrpSpPr/>
          <p:nvPr/>
        </p:nvGrpSpPr>
        <p:grpSpPr>
          <a:xfrm>
            <a:off x="8872528" y="4971115"/>
            <a:ext cx="1612543" cy="1070199"/>
            <a:chOff x="7392349" y="5021578"/>
            <a:chExt cx="1612543" cy="1070199"/>
          </a:xfrm>
        </p:grpSpPr>
        <p:sp>
          <p:nvSpPr>
            <p:cNvPr id="40" name="TextBox 39">
              <a:extLst>
                <a:ext uri="{FF2B5EF4-FFF2-40B4-BE49-F238E27FC236}">
                  <a16:creationId xmlns:a16="http://schemas.microsoft.com/office/drawing/2014/main" id="{60EFEE9B-71EF-9EAB-D728-E0163DF8FE61}"/>
                </a:ext>
              </a:extLst>
            </p:cNvPr>
            <p:cNvSpPr txBox="1"/>
            <p:nvPr/>
          </p:nvSpPr>
          <p:spPr>
            <a:xfrm>
              <a:off x="7392349" y="5713656"/>
              <a:ext cx="1612543" cy="378121"/>
            </a:xfrm>
            <a:prstGeom prst="rect">
              <a:avLst/>
            </a:prstGeom>
            <a:noFill/>
          </p:spPr>
          <p:txBody>
            <a:bodyPr wrap="square" lIns="0" tIns="0" rIns="0" bIns="0" rtlCol="0" anchor="ctr">
              <a:noAutofit/>
            </a:bodyPr>
            <a:lstStyle/>
            <a:p>
              <a:pPr algn="ctr"/>
              <a:r>
                <a:rPr lang="en-AU" sz="1200">
                  <a:hlinkClick r:id="rId9"/>
                </a:rPr>
                <a:t>SafeWork NSW asbestos resources</a:t>
              </a:r>
              <a:endParaRPr lang="en-AU" sz="1200"/>
            </a:p>
          </p:txBody>
        </p:sp>
        <p:pic>
          <p:nvPicPr>
            <p:cNvPr id="3" name="Picture 2" descr="A blue line drawing of a document with a gear&#10;&#10;Description automatically generated">
              <a:extLst>
                <a:ext uri="{FF2B5EF4-FFF2-40B4-BE49-F238E27FC236}">
                  <a16:creationId xmlns:a16="http://schemas.microsoft.com/office/drawing/2014/main" id="{1180A882-0329-2BA1-16F4-4A1D810FB90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93819" y="5021578"/>
              <a:ext cx="609601" cy="609601"/>
            </a:xfrm>
            <a:prstGeom prst="rect">
              <a:avLst/>
            </a:prstGeom>
          </p:spPr>
        </p:pic>
      </p:grpSp>
      <p:sp>
        <p:nvSpPr>
          <p:cNvPr id="19" name="TextBox 18">
            <a:extLst>
              <a:ext uri="{FF2B5EF4-FFF2-40B4-BE49-F238E27FC236}">
                <a16:creationId xmlns:a16="http://schemas.microsoft.com/office/drawing/2014/main" id="{A48B9E9D-0BDB-23A8-C943-A4746958F10D}"/>
              </a:ext>
            </a:extLst>
          </p:cNvPr>
          <p:cNvSpPr txBox="1"/>
          <p:nvPr/>
        </p:nvSpPr>
        <p:spPr>
          <a:xfrm>
            <a:off x="2808034" y="5704689"/>
            <a:ext cx="1357747" cy="378121"/>
          </a:xfrm>
          <a:prstGeom prst="rect">
            <a:avLst/>
          </a:prstGeom>
          <a:noFill/>
        </p:spPr>
        <p:txBody>
          <a:bodyPr wrap="square" lIns="0" tIns="0" rIns="0" bIns="0" rtlCol="0" anchor="ctr">
            <a:noAutofit/>
          </a:bodyPr>
          <a:lstStyle/>
          <a:p>
            <a:pPr algn="ctr"/>
            <a:r>
              <a:rPr lang="en-AU" sz="1200">
                <a:hlinkClick r:id="rId11"/>
              </a:rPr>
              <a:t>EPA investigation</a:t>
            </a:r>
            <a:endParaRPr lang="en-AU" sz="1200"/>
          </a:p>
        </p:txBody>
      </p:sp>
      <p:pic>
        <p:nvPicPr>
          <p:cNvPr id="22" name="Picture 21" descr="A blue line with a exclamation mark in a triangle&#10;&#10;Description automatically generated">
            <a:extLst>
              <a:ext uri="{FF2B5EF4-FFF2-40B4-BE49-F238E27FC236}">
                <a16:creationId xmlns:a16="http://schemas.microsoft.com/office/drawing/2014/main" id="{FBA11C53-D976-E944-5ECC-ADC1C418487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151777" y="5051961"/>
            <a:ext cx="609601" cy="609601"/>
          </a:xfrm>
          <a:prstGeom prst="rect">
            <a:avLst/>
          </a:prstGeom>
        </p:spPr>
      </p:pic>
    </p:spTree>
    <p:extLst>
      <p:ext uri="{BB962C8B-B14F-4D97-AF65-F5344CB8AC3E}">
        <p14:creationId xmlns:p14="http://schemas.microsoft.com/office/powerpoint/2010/main" val="3786324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5">
            <a:extLst>
              <a:ext uri="{FF2B5EF4-FFF2-40B4-BE49-F238E27FC236}">
                <a16:creationId xmlns:a16="http://schemas.microsoft.com/office/drawing/2014/main" id="{5E67CFC7-6C63-44C2-8CF3-DCE502F84F02}"/>
              </a:ext>
            </a:extLst>
          </p:cNvPr>
          <p:cNvSpPr txBox="1">
            <a:spLocks noGrp="1"/>
          </p:cNvSpPr>
          <p:nvPr>
            <p:ph type="title" idx="4294967295"/>
          </p:nvPr>
        </p:nvSpPr>
        <p:spPr>
          <a:xfrm>
            <a:off x="350949" y="357214"/>
            <a:ext cx="11010859" cy="52657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defPPr>
              <a:defRPr lang="en-US"/>
            </a:defPPr>
            <a:lvl1pPr defTabSz="914377">
              <a:lnSpc>
                <a:spcPct val="90000"/>
              </a:lnSpc>
              <a:spcBef>
                <a:spcPct val="0"/>
              </a:spcBef>
              <a:buNone/>
              <a:defRPr sz="3600">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a:ln>
                  <a:noFill/>
                </a:ln>
                <a:solidFill>
                  <a:srgbClr val="22272B"/>
                </a:solidFill>
                <a:effectLst/>
                <a:uLnTx/>
                <a:uFillTx/>
                <a:latin typeface="Public Sans"/>
                <a:ea typeface="+mj-ea"/>
                <a:cs typeface="+mj-cs"/>
              </a:rPr>
              <a:t>What is asbestos?</a:t>
            </a:r>
          </a:p>
        </p:txBody>
      </p:sp>
      <p:sp>
        <p:nvSpPr>
          <p:cNvPr id="7" name="TextBox 6">
            <a:extLst>
              <a:ext uri="{FF2B5EF4-FFF2-40B4-BE49-F238E27FC236}">
                <a16:creationId xmlns:a16="http://schemas.microsoft.com/office/drawing/2014/main" id="{4D85728C-CBAC-88A7-009E-18B72E31C25B}"/>
              </a:ext>
            </a:extLst>
          </p:cNvPr>
          <p:cNvSpPr txBox="1">
            <a:spLocks/>
          </p:cNvSpPr>
          <p:nvPr/>
        </p:nvSpPr>
        <p:spPr>
          <a:xfrm>
            <a:off x="350949" y="1224028"/>
            <a:ext cx="10842902" cy="3279552"/>
          </a:xfrm>
          <a:prstGeom prst="rect">
            <a:avLst/>
          </a:prstGeom>
          <a:noFill/>
        </p:spPr>
        <p:txBody>
          <a:bodyPr wrap="square" lIns="91440" tIns="45720" rIns="91440" bIns="45720" anchor="t">
            <a:spAutoFit/>
          </a:bodyPr>
          <a:lstStyle/>
          <a:p>
            <a:pPr>
              <a:lnSpc>
                <a:spcPct val="107000"/>
              </a:lnSpc>
              <a:spcAft>
                <a:spcPts val="800"/>
              </a:spcAft>
              <a:defRPr/>
            </a:pPr>
            <a:r>
              <a:rPr lang="en-US" sz="1600">
                <a:latin typeface="Public Sans"/>
              </a:rPr>
              <a:t>Asbestos is a natural mineral that was used in many building products before it was banned in Australia.  </a:t>
            </a:r>
          </a:p>
          <a:p>
            <a:pPr>
              <a:lnSpc>
                <a:spcPct val="107000"/>
              </a:lnSpc>
              <a:spcAft>
                <a:spcPts val="800"/>
              </a:spcAft>
              <a:defRPr/>
            </a:pPr>
            <a:r>
              <a:rPr lang="en-US" sz="1600">
                <a:latin typeface="Public Sans"/>
              </a:rPr>
              <a:t>Asbestos </a:t>
            </a:r>
            <a:r>
              <a:rPr lang="en-US" sz="1600" err="1">
                <a:latin typeface="Public Sans"/>
              </a:rPr>
              <a:t>fibres</a:t>
            </a:r>
            <a:r>
              <a:rPr lang="en-US" sz="1600">
                <a:latin typeface="Public Sans"/>
              </a:rPr>
              <a:t> can pose a risk to health if they are airborne, as inhalation is the main way that asbestos enters the body.</a:t>
            </a:r>
          </a:p>
          <a:p>
            <a:pPr>
              <a:lnSpc>
                <a:spcPct val="107000"/>
              </a:lnSpc>
              <a:spcAft>
                <a:spcPts val="800"/>
              </a:spcAft>
              <a:defRPr/>
            </a:pPr>
            <a:r>
              <a:rPr lang="en-US" sz="1600">
                <a:latin typeface="Public Sans"/>
              </a:rPr>
              <a:t>Asbestos is common in homes and structures built before 1990 and was commonly used in:</a:t>
            </a:r>
          </a:p>
          <a:p>
            <a:pPr marL="285750" indent="-285750">
              <a:lnSpc>
                <a:spcPct val="107000"/>
              </a:lnSpc>
              <a:buFont typeface="Arial"/>
              <a:buChar char="•"/>
              <a:defRPr/>
            </a:pPr>
            <a:r>
              <a:rPr lang="en-US" sz="1600">
                <a:latin typeface="Public Sans"/>
              </a:rPr>
              <a:t>cement sheeting (fibro)</a:t>
            </a:r>
          </a:p>
          <a:p>
            <a:pPr marL="285750" indent="-285750">
              <a:lnSpc>
                <a:spcPct val="107000"/>
              </a:lnSpc>
              <a:buFont typeface="Arial"/>
              <a:buChar char="•"/>
              <a:defRPr/>
            </a:pPr>
            <a:r>
              <a:rPr lang="en-US" sz="1600">
                <a:latin typeface="Public Sans"/>
              </a:rPr>
              <a:t>drainage and flue pipes</a:t>
            </a:r>
          </a:p>
          <a:p>
            <a:pPr marL="285750" indent="-285750">
              <a:lnSpc>
                <a:spcPct val="107000"/>
              </a:lnSpc>
              <a:buFont typeface="Arial"/>
              <a:buChar char="•"/>
              <a:defRPr/>
            </a:pPr>
            <a:r>
              <a:rPr lang="en-US" sz="1600">
                <a:latin typeface="Public Sans"/>
              </a:rPr>
              <a:t>roofing, guttering and flexible building boards (</a:t>
            </a:r>
            <a:r>
              <a:rPr lang="en-US" sz="1600" err="1">
                <a:latin typeface="Public Sans"/>
              </a:rPr>
              <a:t>eg</a:t>
            </a:r>
            <a:r>
              <a:rPr lang="en-US" sz="1600">
                <a:latin typeface="Public Sans"/>
              </a:rPr>
              <a:t> Villaboard, </a:t>
            </a:r>
            <a:r>
              <a:rPr lang="en-US" sz="1600" err="1">
                <a:latin typeface="Public Sans"/>
              </a:rPr>
              <a:t>Hardiflex</a:t>
            </a:r>
            <a:r>
              <a:rPr lang="en-US" sz="1600">
                <a:latin typeface="Public Sans"/>
              </a:rPr>
              <a:t>, etc.). Similar cement sheeting products are used today, but are 'asbestos free'</a:t>
            </a:r>
          </a:p>
          <a:p>
            <a:pPr marL="285750" indent="-285750">
              <a:lnSpc>
                <a:spcPct val="107000"/>
              </a:lnSpc>
              <a:buFont typeface="Arial"/>
              <a:buChar char="•"/>
              <a:defRPr/>
            </a:pPr>
            <a:r>
              <a:rPr lang="en-US" sz="1600">
                <a:latin typeface="Public Sans"/>
              </a:rPr>
              <a:t>brakes, clutches and gaskets.</a:t>
            </a:r>
          </a:p>
          <a:p>
            <a:pPr>
              <a:lnSpc>
                <a:spcPct val="107000"/>
              </a:lnSpc>
              <a:defRPr/>
            </a:pPr>
            <a:endParaRPr lang="en-US" sz="1600">
              <a:latin typeface="Public Sans" pitchFamily="2" charset="0"/>
            </a:endParaRPr>
          </a:p>
          <a:p>
            <a:pPr>
              <a:lnSpc>
                <a:spcPct val="107000"/>
              </a:lnSpc>
              <a:spcAft>
                <a:spcPts val="800"/>
              </a:spcAft>
              <a:defRPr/>
            </a:pPr>
            <a:r>
              <a:rPr lang="en-US" sz="1600">
                <a:latin typeface="Public Sans"/>
                <a:ea typeface="Calibri"/>
                <a:cs typeface="Times New Roman"/>
              </a:rPr>
              <a:t>For more information, please visit the </a:t>
            </a:r>
            <a:r>
              <a:rPr lang="en-US" sz="1600">
                <a:latin typeface="Public Sans"/>
                <a:ea typeface="Calibri"/>
                <a:cs typeface="Times New Roman"/>
                <a:hlinkClick r:id="rId3"/>
              </a:rPr>
              <a:t>Asbestos in NSW website</a:t>
            </a:r>
            <a:r>
              <a:rPr lang="en-US" sz="1600">
                <a:latin typeface="Public Sans"/>
                <a:ea typeface="Calibri"/>
                <a:cs typeface="Times New Roman"/>
              </a:rPr>
              <a:t>. </a:t>
            </a:r>
          </a:p>
        </p:txBody>
      </p:sp>
      <p:sp>
        <p:nvSpPr>
          <p:cNvPr id="8" name="Slide Number Placeholder 3">
            <a:extLst>
              <a:ext uri="{FF2B5EF4-FFF2-40B4-BE49-F238E27FC236}">
                <a16:creationId xmlns:a16="http://schemas.microsoft.com/office/drawing/2014/main" id="{51DAB087-0A47-4187-968F-CCB3A7CA66BD}"/>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2986158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5">
            <a:extLst>
              <a:ext uri="{FF2B5EF4-FFF2-40B4-BE49-F238E27FC236}">
                <a16:creationId xmlns:a16="http://schemas.microsoft.com/office/drawing/2014/main" id="{5E67CFC7-6C63-44C2-8CF3-DCE502F84F02}"/>
              </a:ext>
            </a:extLst>
          </p:cNvPr>
          <p:cNvSpPr txBox="1">
            <a:spLocks noGrp="1"/>
          </p:cNvSpPr>
          <p:nvPr>
            <p:ph type="title" idx="4294967295"/>
          </p:nvPr>
        </p:nvSpPr>
        <p:spPr>
          <a:xfrm>
            <a:off x="350949" y="357214"/>
            <a:ext cx="11010859" cy="52657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defPPr>
              <a:defRPr lang="en-US"/>
            </a:defPPr>
            <a:lvl1pPr defTabSz="914377">
              <a:lnSpc>
                <a:spcPct val="90000"/>
              </a:lnSpc>
              <a:spcBef>
                <a:spcPct val="0"/>
              </a:spcBef>
              <a:buNone/>
              <a:defRPr sz="3600">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a:ln>
                  <a:noFill/>
                </a:ln>
                <a:solidFill>
                  <a:srgbClr val="22272B"/>
                </a:solidFill>
                <a:effectLst/>
                <a:uLnTx/>
                <a:uFillTx/>
                <a:latin typeface="Public Sans"/>
                <a:ea typeface="+mj-ea"/>
                <a:cs typeface="+mj-cs"/>
              </a:rPr>
              <a:t>NSW Asbestos Taskforce</a:t>
            </a:r>
            <a:endParaRPr kumimoji="0" lang="en-US" sz="3600" b="0" i="0" u="none" strike="noStrike" kern="1200" cap="none" spc="0" normalizeH="0" baseline="0" noProof="0">
              <a:ln>
                <a:noFill/>
              </a:ln>
              <a:solidFill>
                <a:schemeClr val="tx1"/>
              </a:solidFill>
              <a:effectLst/>
              <a:uLnTx/>
              <a:uFillTx/>
              <a:latin typeface="+mj-lt"/>
              <a:ea typeface="+mj-ea"/>
              <a:cs typeface="+mj-cs"/>
            </a:endParaRPr>
          </a:p>
        </p:txBody>
      </p:sp>
      <p:sp>
        <p:nvSpPr>
          <p:cNvPr id="2" name="TextBox 1">
            <a:extLst>
              <a:ext uri="{FF2B5EF4-FFF2-40B4-BE49-F238E27FC236}">
                <a16:creationId xmlns:a16="http://schemas.microsoft.com/office/drawing/2014/main" id="{39210915-BBF9-03BC-15B7-9ECA47961D68}"/>
              </a:ext>
            </a:extLst>
          </p:cNvPr>
          <p:cNvSpPr txBox="1"/>
          <p:nvPr/>
        </p:nvSpPr>
        <p:spPr>
          <a:xfrm>
            <a:off x="375223" y="1237120"/>
            <a:ext cx="10776341" cy="369331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600">
                <a:latin typeface="Public Sans"/>
              </a:rPr>
              <a:t>The NSW Government is acting following the discovery of asbestos in mulch in some sites in NSW.</a:t>
            </a:r>
          </a:p>
          <a:p>
            <a:endParaRPr lang="en-US" sz="1600">
              <a:latin typeface="Public Sans" pitchFamily="2" charset="0"/>
            </a:endParaRPr>
          </a:p>
          <a:p>
            <a:r>
              <a:rPr lang="en-US" sz="1600">
                <a:latin typeface="Public Sans"/>
              </a:rPr>
              <a:t>We have announced an Asbestos Taskforce to support the NSW Environment Protection Authority’s (EPA's) investigation into asbestos in mulch. </a:t>
            </a:r>
          </a:p>
          <a:p>
            <a:endParaRPr lang="en-US" sz="1600">
              <a:latin typeface="Public Sans"/>
            </a:endParaRPr>
          </a:p>
          <a:p>
            <a:r>
              <a:rPr lang="en-US" sz="1600">
                <a:latin typeface="Public Sans"/>
              </a:rPr>
              <a:t>The taskforce includes senior representatives from NSW Government agencies and local government. It will help co-ordinate government agencies and help </a:t>
            </a:r>
            <a:r>
              <a:rPr lang="en-US" sz="1600" err="1">
                <a:latin typeface="Public Sans"/>
              </a:rPr>
              <a:t>prioritise</a:t>
            </a:r>
            <a:r>
              <a:rPr lang="en-US" sz="1600">
                <a:latin typeface="Public Sans"/>
              </a:rPr>
              <a:t> sites that are highest risk to the public, to ensure all resources are available to secure and remediate sites. </a:t>
            </a:r>
          </a:p>
          <a:p>
            <a:endParaRPr lang="en-US" sz="1600">
              <a:latin typeface="Public Sans" pitchFamily="2" charset="0"/>
            </a:endParaRPr>
          </a:p>
          <a:p>
            <a:r>
              <a:rPr lang="en-US" sz="1600">
                <a:latin typeface="Public Sans"/>
              </a:rPr>
              <a:t>The government’s number one priority is “contact tracing” down the complex supply chain, and then facilitating testing, reporting and management of any positive results. </a:t>
            </a:r>
            <a:endParaRPr lang="en-US" sz="1600">
              <a:solidFill>
                <a:srgbClr val="000000"/>
              </a:solidFill>
              <a:latin typeface="Public Sans"/>
            </a:endParaRPr>
          </a:p>
          <a:p>
            <a:endParaRPr lang="en-US" sz="1600">
              <a:solidFill>
                <a:srgbClr val="22272B"/>
              </a:solidFill>
              <a:latin typeface="Public Sans" pitchFamily="2" charset="0"/>
            </a:endParaRPr>
          </a:p>
          <a:p>
            <a:r>
              <a:rPr lang="en-US" sz="1600">
                <a:latin typeface="Public Sans"/>
              </a:rPr>
              <a:t>The EPA will provide daily updates on impacted sites. </a:t>
            </a:r>
          </a:p>
          <a:p>
            <a:endParaRPr lang="en-US" sz="1600">
              <a:latin typeface="Public Sans" pitchFamily="2" charset="0"/>
            </a:endParaRPr>
          </a:p>
          <a:p>
            <a:r>
              <a:rPr lang="en-US" sz="1600">
                <a:latin typeface="Public Sans"/>
              </a:rPr>
              <a:t>For more information or to make an asbestos enquiry, please visit the </a:t>
            </a:r>
            <a:r>
              <a:rPr lang="en-US" sz="1600">
                <a:latin typeface="Public Sans"/>
                <a:hlinkClick r:id="rId3"/>
              </a:rPr>
              <a:t>EPA website</a:t>
            </a:r>
            <a:r>
              <a:rPr lang="en-US" sz="1600">
                <a:latin typeface="Public Sans"/>
              </a:rPr>
              <a:t>.</a:t>
            </a:r>
          </a:p>
        </p:txBody>
      </p:sp>
      <p:sp>
        <p:nvSpPr>
          <p:cNvPr id="8" name="Slide Number Placeholder 3">
            <a:extLst>
              <a:ext uri="{FF2B5EF4-FFF2-40B4-BE49-F238E27FC236}">
                <a16:creationId xmlns:a16="http://schemas.microsoft.com/office/drawing/2014/main" id="{51DAB087-0A47-4187-968F-CCB3A7CA66BD}"/>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859015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5">
            <a:extLst>
              <a:ext uri="{FF2B5EF4-FFF2-40B4-BE49-F238E27FC236}">
                <a16:creationId xmlns:a16="http://schemas.microsoft.com/office/drawing/2014/main" id="{5E67CFC7-6C63-44C2-8CF3-DCE502F84F02}"/>
              </a:ext>
            </a:extLst>
          </p:cNvPr>
          <p:cNvSpPr txBox="1">
            <a:spLocks noGrp="1"/>
          </p:cNvSpPr>
          <p:nvPr>
            <p:ph type="title" idx="4294967295"/>
          </p:nvPr>
        </p:nvSpPr>
        <p:spPr>
          <a:xfrm>
            <a:off x="350949" y="357214"/>
            <a:ext cx="11010859" cy="52657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defPPr>
              <a:defRPr lang="en-US"/>
            </a:defPPr>
            <a:lvl1pPr defTabSz="914377">
              <a:lnSpc>
                <a:spcPct val="90000"/>
              </a:lnSpc>
              <a:spcBef>
                <a:spcPct val="0"/>
              </a:spcBef>
              <a:buNone/>
              <a:defRPr sz="3600">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AU" b="0" i="0" u="none" strike="noStrike" kern="1200" cap="none" spc="0" normalizeH="0" baseline="0" noProof="0">
                <a:ln>
                  <a:noFill/>
                </a:ln>
                <a:solidFill>
                  <a:srgbClr val="22272B"/>
                </a:solidFill>
                <a:effectLst/>
                <a:uLnTx/>
                <a:uFillTx/>
                <a:latin typeface="Public Sans"/>
                <a:ea typeface="+mj-ea"/>
                <a:cs typeface="+mj-cs"/>
              </a:rPr>
              <a:t>Asbestos and health</a:t>
            </a:r>
          </a:p>
        </p:txBody>
      </p:sp>
      <p:sp>
        <p:nvSpPr>
          <p:cNvPr id="8" name="Slide Number Placeholder 3">
            <a:extLst>
              <a:ext uri="{FF2B5EF4-FFF2-40B4-BE49-F238E27FC236}">
                <a16:creationId xmlns:a16="http://schemas.microsoft.com/office/drawing/2014/main" id="{51DAB087-0A47-4187-968F-CCB3A7CA66BD}"/>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7" name="TextBox 6">
            <a:extLst>
              <a:ext uri="{FF2B5EF4-FFF2-40B4-BE49-F238E27FC236}">
                <a16:creationId xmlns:a16="http://schemas.microsoft.com/office/drawing/2014/main" id="{4D85728C-CBAC-88A7-009E-18B72E31C25B}"/>
              </a:ext>
            </a:extLst>
          </p:cNvPr>
          <p:cNvSpPr txBox="1">
            <a:spLocks/>
          </p:cNvSpPr>
          <p:nvPr/>
        </p:nvSpPr>
        <p:spPr>
          <a:xfrm>
            <a:off x="350949" y="1173235"/>
            <a:ext cx="11457051" cy="5629811"/>
          </a:xfrm>
          <a:prstGeom prst="rect">
            <a:avLst/>
          </a:prstGeom>
          <a:noFill/>
        </p:spPr>
        <p:txBody>
          <a:bodyPr wrap="square" lIns="91440" tIns="45720" rIns="91440" bIns="45720" anchor="t">
            <a:spAutoFit/>
          </a:bodyPr>
          <a:lstStyle/>
          <a:p>
            <a:pPr>
              <a:lnSpc>
                <a:spcPct val="107000"/>
              </a:lnSpc>
              <a:spcBef>
                <a:spcPts val="600"/>
              </a:spcBef>
              <a:spcAft>
                <a:spcPts val="600"/>
              </a:spcAft>
              <a:defRPr/>
            </a:pPr>
            <a:r>
              <a:rPr lang="en-US" sz="1600">
                <a:latin typeface="Public Sans" pitchFamily="2" charset="0"/>
              </a:rPr>
              <a:t>Living or working with asbestos, or just being around it, is low risk as long as the asbestos is in good condition and not disturbed. Asbestos occurs naturally and in the built environment. However, asbestos related illness in NSW is very uncommon.</a:t>
            </a:r>
          </a:p>
          <a:p>
            <a:pPr>
              <a:lnSpc>
                <a:spcPct val="107000"/>
              </a:lnSpc>
              <a:spcBef>
                <a:spcPts val="600"/>
              </a:spcBef>
              <a:spcAft>
                <a:spcPts val="600"/>
              </a:spcAft>
              <a:defRPr/>
            </a:pPr>
            <a:r>
              <a:rPr lang="en-US" sz="1600" b="1">
                <a:latin typeface="Public Sans" pitchFamily="2" charset="0"/>
              </a:rPr>
              <a:t>Different forms of asbestos have different risk levels:</a:t>
            </a:r>
            <a:endParaRPr lang="en-US" sz="1600">
              <a:solidFill>
                <a:srgbClr val="000000"/>
              </a:solidFill>
              <a:latin typeface="Public Sans" pitchFamily="2" charset="0"/>
            </a:endParaRPr>
          </a:p>
          <a:p>
            <a:pPr marL="285750" indent="-285750">
              <a:lnSpc>
                <a:spcPct val="107000"/>
              </a:lnSpc>
              <a:spcBef>
                <a:spcPts val="600"/>
              </a:spcBef>
              <a:spcAft>
                <a:spcPts val="600"/>
              </a:spcAft>
              <a:buFont typeface="Arial,Sans-Serif"/>
              <a:buChar char="•"/>
              <a:defRPr/>
            </a:pPr>
            <a:r>
              <a:rPr lang="en-US" sz="1600" b="1">
                <a:latin typeface="Public Sans" pitchFamily="2" charset="0"/>
              </a:rPr>
              <a:t>Bonded (non-friable) asbestos</a:t>
            </a:r>
            <a:r>
              <a:rPr lang="en-US" sz="1600">
                <a:latin typeface="Public Sans" pitchFamily="2" charset="0"/>
              </a:rPr>
              <a:t>: if asbestos is mixed with cement or other hard bonding materials, and in good condition, it is likely to be low-risk. </a:t>
            </a:r>
            <a:endParaRPr lang="en-US" sz="1600">
              <a:solidFill>
                <a:srgbClr val="000000"/>
              </a:solidFill>
              <a:latin typeface="Public Sans" pitchFamily="2" charset="0"/>
            </a:endParaRPr>
          </a:p>
          <a:p>
            <a:pPr marL="285750" indent="-285750">
              <a:lnSpc>
                <a:spcPct val="107000"/>
              </a:lnSpc>
              <a:spcBef>
                <a:spcPts val="600"/>
              </a:spcBef>
              <a:spcAft>
                <a:spcPts val="600"/>
              </a:spcAft>
              <a:buFont typeface="Arial,Sans-Serif"/>
              <a:buChar char="•"/>
              <a:defRPr/>
            </a:pPr>
            <a:r>
              <a:rPr lang="en-US" sz="1600" b="1">
                <a:latin typeface="Public Sans" pitchFamily="2" charset="0"/>
              </a:rPr>
              <a:t>Friable asbestos</a:t>
            </a:r>
            <a:r>
              <a:rPr lang="en-US" sz="1600">
                <a:latin typeface="Public Sans" pitchFamily="2" charset="0"/>
              </a:rPr>
              <a:t>: can be crumbled, </a:t>
            </a:r>
            <a:r>
              <a:rPr lang="en-US" sz="1600" err="1">
                <a:latin typeface="Public Sans" pitchFamily="2" charset="0"/>
              </a:rPr>
              <a:t>pulverised</a:t>
            </a:r>
            <a:r>
              <a:rPr lang="en-US" sz="1600">
                <a:latin typeface="Public Sans" pitchFamily="2" charset="0"/>
              </a:rPr>
              <a:t> or reduced to a powder by hand pressure. If asbestos </a:t>
            </a:r>
            <a:r>
              <a:rPr lang="en-US" sz="1600" err="1">
                <a:latin typeface="Public Sans" pitchFamily="2" charset="0"/>
              </a:rPr>
              <a:t>fibres</a:t>
            </a:r>
            <a:r>
              <a:rPr lang="en-US" sz="1600">
                <a:latin typeface="Public Sans" pitchFamily="2" charset="0"/>
              </a:rPr>
              <a:t> then become airborne and breathed in, they can be a health risk. This is the most common way asbestos enters the body. The more </a:t>
            </a:r>
            <a:r>
              <a:rPr lang="en-US" sz="1600" err="1">
                <a:latin typeface="Public Sans" pitchFamily="2" charset="0"/>
              </a:rPr>
              <a:t>fibres</a:t>
            </a:r>
            <a:r>
              <a:rPr lang="en-US" sz="1600">
                <a:latin typeface="Public Sans" pitchFamily="2" charset="0"/>
              </a:rPr>
              <a:t> that are breathed in, the higher the risk.</a:t>
            </a:r>
          </a:p>
          <a:p>
            <a:pPr>
              <a:lnSpc>
                <a:spcPct val="107000"/>
              </a:lnSpc>
              <a:spcBef>
                <a:spcPts val="600"/>
              </a:spcBef>
              <a:spcAft>
                <a:spcPts val="600"/>
              </a:spcAft>
              <a:defRPr/>
            </a:pPr>
            <a:r>
              <a:rPr lang="en-US" sz="1600">
                <a:latin typeface="Public Sans" pitchFamily="2" charset="0"/>
              </a:rPr>
              <a:t>If asbestos-containing materials are disturbed, </a:t>
            </a:r>
            <a:r>
              <a:rPr lang="en-US" sz="1600" err="1">
                <a:latin typeface="Public Sans" pitchFamily="2" charset="0"/>
              </a:rPr>
              <a:t>fibres</a:t>
            </a:r>
            <a:r>
              <a:rPr lang="en-US" sz="1600">
                <a:latin typeface="Public Sans" pitchFamily="2" charset="0"/>
              </a:rPr>
              <a:t> may be released into the air. Breathing in asbestos </a:t>
            </a:r>
            <a:r>
              <a:rPr lang="en-US" sz="1600" err="1">
                <a:latin typeface="Public Sans" pitchFamily="2" charset="0"/>
              </a:rPr>
              <a:t>fibres</a:t>
            </a:r>
            <a:r>
              <a:rPr lang="en-US" sz="1600">
                <a:latin typeface="Public Sans" pitchFamily="2" charset="0"/>
              </a:rPr>
              <a:t> can cause asbestosis, lung cancer and mesothelioma. </a:t>
            </a:r>
            <a:endParaRPr lang="en-US" sz="1600" b="1">
              <a:latin typeface="Public Sans" pitchFamily="2" charset="0"/>
              <a:ea typeface="Calibri"/>
              <a:cs typeface="Times New Roman"/>
            </a:endParaRPr>
          </a:p>
          <a:p>
            <a:pPr>
              <a:lnSpc>
                <a:spcPct val="107000"/>
              </a:lnSpc>
              <a:spcBef>
                <a:spcPts val="600"/>
              </a:spcBef>
              <a:spcAft>
                <a:spcPts val="600"/>
              </a:spcAft>
              <a:defRPr/>
            </a:pPr>
            <a:r>
              <a:rPr lang="en-US" sz="1600">
                <a:latin typeface="Public Sans" pitchFamily="2" charset="0"/>
              </a:rPr>
              <a:t>The risk of contracting these diseases increases with the number of </a:t>
            </a:r>
            <a:r>
              <a:rPr lang="en-US" sz="1600" err="1">
                <a:latin typeface="Public Sans" pitchFamily="2" charset="0"/>
              </a:rPr>
              <a:t>fibres</a:t>
            </a:r>
            <a:r>
              <a:rPr lang="en-US" sz="1600">
                <a:latin typeface="Public Sans" pitchFamily="2" charset="0"/>
              </a:rPr>
              <a:t> inhaled. The risk of lung cancer from inhaling asbestos </a:t>
            </a:r>
            <a:r>
              <a:rPr lang="en-US" sz="1600" err="1">
                <a:latin typeface="Public Sans" pitchFamily="2" charset="0"/>
              </a:rPr>
              <a:t>fibres</a:t>
            </a:r>
            <a:r>
              <a:rPr lang="en-US" sz="1600">
                <a:latin typeface="Public Sans" pitchFamily="2" charset="0"/>
              </a:rPr>
              <a:t> is also greater if you smoke. </a:t>
            </a:r>
            <a:endParaRPr lang="en-US" sz="1600" b="1">
              <a:latin typeface="Public Sans" pitchFamily="2" charset="0"/>
              <a:ea typeface="Calibri"/>
              <a:cs typeface="Times New Roman"/>
            </a:endParaRPr>
          </a:p>
          <a:p>
            <a:pPr>
              <a:lnSpc>
                <a:spcPct val="107000"/>
              </a:lnSpc>
              <a:spcBef>
                <a:spcPts val="600"/>
              </a:spcBef>
              <a:spcAft>
                <a:spcPts val="600"/>
              </a:spcAft>
              <a:defRPr/>
            </a:pPr>
            <a:r>
              <a:rPr lang="en-US" sz="1600">
                <a:latin typeface="Public Sans" pitchFamily="2" charset="0"/>
              </a:rPr>
              <a:t>People who get health problems from inhaling asbestos have usually been exposed to high levels of asbestos for a long time. The symptoms of these diseases do not usually appear until about 20 to 30 years after the first exposure to asbestos.</a:t>
            </a:r>
          </a:p>
          <a:p>
            <a:pPr>
              <a:lnSpc>
                <a:spcPct val="107000"/>
              </a:lnSpc>
              <a:spcBef>
                <a:spcPts val="600"/>
              </a:spcBef>
              <a:spcAft>
                <a:spcPts val="600"/>
              </a:spcAft>
              <a:defRPr/>
            </a:pPr>
            <a:r>
              <a:rPr lang="en-US" sz="1600">
                <a:latin typeface="Public Sans" pitchFamily="2" charset="0"/>
                <a:cs typeface="Times New Roman"/>
              </a:rPr>
              <a:t>For more information on asbestos and health risks, please visit </a:t>
            </a:r>
            <a:r>
              <a:rPr lang="en-US" sz="1600">
                <a:latin typeface="Public Sans" pitchFamily="2" charset="0"/>
                <a:cs typeface="Times New Roman"/>
                <a:hlinkClick r:id="rId3"/>
              </a:rPr>
              <a:t>health.nsw.gov.au</a:t>
            </a:r>
            <a:r>
              <a:rPr lang="en-US" sz="1600">
                <a:latin typeface="Public Sans" pitchFamily="2" charset="0"/>
                <a:cs typeface="Times New Roman"/>
              </a:rPr>
              <a:t> or </a:t>
            </a:r>
            <a:r>
              <a:rPr lang="en-US" sz="1600">
                <a:latin typeface="Public Sans" pitchFamily="2" charset="0"/>
                <a:cs typeface="Times New Roman"/>
                <a:hlinkClick r:id="rId4"/>
              </a:rPr>
              <a:t>download a factsheet</a:t>
            </a:r>
            <a:r>
              <a:rPr lang="en-US" sz="1600">
                <a:latin typeface="Public Sans" pitchFamily="2" charset="0"/>
                <a:cs typeface="Times New Roman"/>
              </a:rPr>
              <a:t>.</a:t>
            </a:r>
            <a:endParaRPr lang="en-US" sz="1600">
              <a:latin typeface="Public Sans" pitchFamily="2" charset="0"/>
            </a:endParaRPr>
          </a:p>
        </p:txBody>
      </p:sp>
    </p:spTree>
    <p:extLst>
      <p:ext uri="{BB962C8B-B14F-4D97-AF65-F5344CB8AC3E}">
        <p14:creationId xmlns:p14="http://schemas.microsoft.com/office/powerpoint/2010/main" val="3431463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72E6-4432-A04A-3855-8C67300F3917}"/>
              </a:ext>
            </a:extLst>
          </p:cNvPr>
          <p:cNvSpPr>
            <a:spLocks noGrp="1"/>
          </p:cNvSpPr>
          <p:nvPr>
            <p:ph type="title"/>
          </p:nvPr>
        </p:nvSpPr>
        <p:spPr/>
        <p:txBody>
          <a:bodyPr/>
          <a:lstStyle/>
          <a:p>
            <a:r>
              <a:rPr lang="en-US"/>
              <a:t>Asbestos in recycled mulch</a:t>
            </a:r>
          </a:p>
        </p:txBody>
      </p:sp>
      <p:sp>
        <p:nvSpPr>
          <p:cNvPr id="4" name="TextBox 3">
            <a:extLst>
              <a:ext uri="{FF2B5EF4-FFF2-40B4-BE49-F238E27FC236}">
                <a16:creationId xmlns:a16="http://schemas.microsoft.com/office/drawing/2014/main" id="{053732D8-6015-AE00-47E0-9FA46A2BC3F1}"/>
              </a:ext>
            </a:extLst>
          </p:cNvPr>
          <p:cNvSpPr txBox="1"/>
          <p:nvPr/>
        </p:nvSpPr>
        <p:spPr>
          <a:xfrm>
            <a:off x="360000" y="1248154"/>
            <a:ext cx="10812629" cy="500136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600"/>
              </a:spcBef>
              <a:spcAft>
                <a:spcPts val="600"/>
              </a:spcAft>
            </a:pPr>
            <a:r>
              <a:rPr lang="en-AU" sz="1500">
                <a:latin typeface="Public Sans" pitchFamily="2" charset="0"/>
              </a:rPr>
              <a:t>Recycled mulch must not contain asbestos or any material likely to cause pollution. The EPA regularly audits producers and suppliers of recycled mulch and has a zero-tolerance approach to the presence of asbestos.</a:t>
            </a:r>
            <a:endParaRPr lang="en-US" sz="1500">
              <a:latin typeface="Public Sans" pitchFamily="2" charset="0"/>
            </a:endParaRPr>
          </a:p>
          <a:p>
            <a:pPr algn="l">
              <a:spcBef>
                <a:spcPts val="600"/>
              </a:spcBef>
              <a:spcAft>
                <a:spcPts val="600"/>
              </a:spcAft>
            </a:pPr>
            <a:r>
              <a:rPr lang="en-AU" sz="1500">
                <a:latin typeface="Public Sans" pitchFamily="2" charset="0"/>
              </a:rPr>
              <a:t>The EPA conducts regular compliance audits and campaigns, which can include unannounced inspections of resource recovery facilities. Businesses and individuals that allow any asbestos waste to be reused or recycled face significant penalties and can be fined up to $2 million.</a:t>
            </a:r>
          </a:p>
          <a:p>
            <a:pPr>
              <a:spcBef>
                <a:spcPts val="600"/>
              </a:spcBef>
              <a:spcAft>
                <a:spcPts val="600"/>
              </a:spcAft>
            </a:pPr>
            <a:r>
              <a:rPr lang="en-AU" sz="1500">
                <a:latin typeface="Public Sans" pitchFamily="2" charset="0"/>
              </a:rPr>
              <a:t>To mitigate health risks, the EPA has issued a Clean Up Notice to Transport for NSW for the removal of all mulch in the Rozelle Parklands and surrounds by 29 February 2024. The EPA has issued a Prevention Notice to the supplier of the mulch to ensure this product cannot be on sold while the investigation is continuing. This was followed up by the issue of a Clean-Up Notice, directing the supplier to notify all customers who received the identified mulch.</a:t>
            </a:r>
          </a:p>
          <a:p>
            <a:pPr>
              <a:spcBef>
                <a:spcPts val="600"/>
              </a:spcBef>
              <a:spcAft>
                <a:spcPts val="600"/>
              </a:spcAft>
            </a:pPr>
            <a:r>
              <a:rPr lang="en-AU" sz="1500">
                <a:latin typeface="Public Sans" pitchFamily="2" charset="0"/>
              </a:rPr>
              <a:t>To understand the extent of the issue and protect the community, the EPA is investigating other sites that have received mulch from the same supplier.</a:t>
            </a:r>
            <a:endParaRPr lang="en-AU" sz="1500">
              <a:highlight>
                <a:srgbClr val="FFFF00"/>
              </a:highlight>
              <a:latin typeface="Public Sans" pitchFamily="2" charset="0"/>
            </a:endParaRPr>
          </a:p>
          <a:p>
            <a:pPr>
              <a:spcBef>
                <a:spcPts val="600"/>
              </a:spcBef>
              <a:spcAft>
                <a:spcPts val="600"/>
              </a:spcAft>
            </a:pPr>
            <a:r>
              <a:rPr lang="en-AU" sz="1500" b="1">
                <a:latin typeface="Public Sans" pitchFamily="2" charset="0"/>
              </a:rPr>
              <a:t>What should a member of the public do if they believe they have received asbestos-contaminated mulch?</a:t>
            </a:r>
          </a:p>
          <a:p>
            <a:pPr>
              <a:spcBef>
                <a:spcPts val="600"/>
              </a:spcBef>
              <a:spcAft>
                <a:spcPts val="600"/>
              </a:spcAft>
            </a:pPr>
            <a:r>
              <a:rPr lang="en-AU" sz="1500">
                <a:latin typeface="Public Sans" pitchFamily="2" charset="0"/>
              </a:rPr>
              <a:t>Members of the public and businesses who are concerned about contamination in mulch they have received or on sold should contact the EPA Environment Line on 131 555 or email </a:t>
            </a:r>
            <a:r>
              <a:rPr lang="en-AU" sz="1500">
                <a:latin typeface="Public Sans" pitchFamily="2" charset="0"/>
                <a:hlinkClick r:id="rId2"/>
              </a:rPr>
              <a:t>info@epa.nsw.gov.au</a:t>
            </a:r>
            <a:r>
              <a:rPr lang="en-AU" sz="1500">
                <a:latin typeface="Public Sans" pitchFamily="2" charset="0"/>
              </a:rPr>
              <a:t>. </a:t>
            </a:r>
          </a:p>
          <a:p>
            <a:pPr>
              <a:spcBef>
                <a:spcPts val="600"/>
              </a:spcBef>
              <a:spcAft>
                <a:spcPts val="600"/>
              </a:spcAft>
            </a:pPr>
            <a:r>
              <a:rPr lang="en-AU" sz="1500">
                <a:latin typeface="Public Sans" pitchFamily="2" charset="0"/>
              </a:rPr>
              <a:t>Parents and guardians who are concerned about asbestos-contaminated mulch on school sites should contact their school for further information and advice.</a:t>
            </a:r>
          </a:p>
          <a:p>
            <a:pPr>
              <a:spcBef>
                <a:spcPts val="600"/>
              </a:spcBef>
              <a:spcAft>
                <a:spcPts val="600"/>
              </a:spcAft>
            </a:pPr>
            <a:r>
              <a:rPr lang="en-US" sz="1500">
                <a:latin typeface="Public Sans" pitchFamily="2" charset="0"/>
              </a:rPr>
              <a:t>For more information, please visit the </a:t>
            </a:r>
            <a:r>
              <a:rPr lang="en-US" sz="1500">
                <a:latin typeface="Public Sans" pitchFamily="2" charset="0"/>
                <a:hlinkClick r:id="rId3"/>
              </a:rPr>
              <a:t>EPA website</a:t>
            </a:r>
            <a:r>
              <a:rPr lang="en-US" sz="1500">
                <a:latin typeface="Public Sans" pitchFamily="2" charset="0"/>
              </a:rPr>
              <a:t>.</a:t>
            </a:r>
          </a:p>
        </p:txBody>
      </p:sp>
      <p:sp>
        <p:nvSpPr>
          <p:cNvPr id="3" name="Slide Number Placeholder 2">
            <a:extLst>
              <a:ext uri="{FF2B5EF4-FFF2-40B4-BE49-F238E27FC236}">
                <a16:creationId xmlns:a16="http://schemas.microsoft.com/office/drawing/2014/main" id="{7B1E2B93-80F2-4452-2812-39A628584B4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3855316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72E6-4432-A04A-3855-8C67300F3917}"/>
              </a:ext>
            </a:extLst>
          </p:cNvPr>
          <p:cNvSpPr>
            <a:spLocks noGrp="1"/>
          </p:cNvSpPr>
          <p:nvPr>
            <p:ph type="title"/>
          </p:nvPr>
        </p:nvSpPr>
        <p:spPr/>
        <p:txBody>
          <a:bodyPr/>
          <a:lstStyle/>
          <a:p>
            <a:r>
              <a:rPr lang="en-US"/>
              <a:t>SafeWork NSW asbestos information </a:t>
            </a:r>
          </a:p>
        </p:txBody>
      </p:sp>
      <p:sp>
        <p:nvSpPr>
          <p:cNvPr id="4" name="TextBox 3">
            <a:extLst>
              <a:ext uri="{FF2B5EF4-FFF2-40B4-BE49-F238E27FC236}">
                <a16:creationId xmlns:a16="http://schemas.microsoft.com/office/drawing/2014/main" id="{053732D8-6015-AE00-47E0-9FA46A2BC3F1}"/>
              </a:ext>
            </a:extLst>
          </p:cNvPr>
          <p:cNvSpPr txBox="1"/>
          <p:nvPr/>
        </p:nvSpPr>
        <p:spPr>
          <a:xfrm>
            <a:off x="360000" y="1272058"/>
            <a:ext cx="10495129" cy="295465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AU" sz="1600">
                <a:latin typeface="Public Sans"/>
              </a:rPr>
              <a:t>If asbestos-containing material is in good condition it poses little health risk. However, when products containing asbestos are disturbed by cutting, drilling, water blasting or similar activities, small fibres may be released into the air.</a:t>
            </a:r>
          </a:p>
          <a:p>
            <a:endParaRPr lang="en-AU" sz="1600">
              <a:latin typeface="Public Sans" pitchFamily="2" charset="0"/>
            </a:endParaRPr>
          </a:p>
          <a:p>
            <a:r>
              <a:rPr lang="en-AU" sz="1600">
                <a:latin typeface="Public Sans"/>
              </a:rPr>
              <a:t>You must always use a licensed asbestos professional to remove friable asbestos and when there is more than 10sqm of non-friable (bonded) asbestos. </a:t>
            </a:r>
          </a:p>
          <a:p>
            <a:endParaRPr lang="en-AU" sz="1600">
              <a:latin typeface="Public Sans" pitchFamily="2" charset="0"/>
            </a:endParaRPr>
          </a:p>
          <a:p>
            <a:r>
              <a:rPr lang="en-AU" sz="1600">
                <a:latin typeface="Public Sans"/>
              </a:rPr>
              <a:t>However, due to the risks associated with disturbing asbestos, SafeWork NSW recommends you use a licensed asbestos professional to remove any amount of </a:t>
            </a:r>
            <a:r>
              <a:rPr lang="en-AU" sz="1600">
                <a:latin typeface="Public Sans"/>
                <a:ea typeface="+mn-lt"/>
                <a:cs typeface="+mn-lt"/>
              </a:rPr>
              <a:t>asbestos</a:t>
            </a:r>
            <a:r>
              <a:rPr lang="en-AU" sz="1600">
                <a:latin typeface="Public Sans"/>
              </a:rPr>
              <a:t>.</a:t>
            </a:r>
          </a:p>
          <a:p>
            <a:endParaRPr lang="en-AU" sz="1600">
              <a:latin typeface="Public Sans" pitchFamily="2" charset="0"/>
            </a:endParaRPr>
          </a:p>
          <a:p>
            <a:r>
              <a:rPr lang="en-AU" sz="1600">
                <a:latin typeface="Public Sans"/>
              </a:rPr>
              <a:t>For more information for </a:t>
            </a:r>
            <a:r>
              <a:rPr lang="en-AU" sz="1600" b="1">
                <a:latin typeface="Public Sans"/>
              </a:rPr>
              <a:t>asbestos workers</a:t>
            </a:r>
            <a:r>
              <a:rPr lang="en-AU" sz="1600">
                <a:latin typeface="Public Sans"/>
              </a:rPr>
              <a:t> or on </a:t>
            </a:r>
            <a:r>
              <a:rPr lang="en-AU" sz="1600" b="1">
                <a:latin typeface="Public Sans"/>
              </a:rPr>
              <a:t>asbestos in the workplace</a:t>
            </a:r>
            <a:r>
              <a:rPr lang="en-AU" sz="1600">
                <a:latin typeface="Public Sans"/>
              </a:rPr>
              <a:t>, visit the </a:t>
            </a:r>
            <a:r>
              <a:rPr lang="en-AU" sz="1600">
                <a:latin typeface="Public Sans"/>
                <a:hlinkClick r:id="rId2"/>
              </a:rPr>
              <a:t>SafeWork NSW website</a:t>
            </a:r>
            <a:r>
              <a:rPr lang="en-AU" sz="1600">
                <a:latin typeface="Public Sans"/>
              </a:rPr>
              <a:t>.</a:t>
            </a:r>
          </a:p>
          <a:p>
            <a:endParaRPr lang="en-AU" sz="1600">
              <a:latin typeface="Public Sans" pitchFamily="2" charset="0"/>
            </a:endParaRPr>
          </a:p>
        </p:txBody>
      </p:sp>
      <p:sp>
        <p:nvSpPr>
          <p:cNvPr id="3" name="Slide Number Placeholder 2">
            <a:extLst>
              <a:ext uri="{FF2B5EF4-FFF2-40B4-BE49-F238E27FC236}">
                <a16:creationId xmlns:a16="http://schemas.microsoft.com/office/drawing/2014/main" id="{7B1E2B93-80F2-4452-2812-39A628584B4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155343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7DFBC-9473-A735-C442-15FB0F796016}"/>
              </a:ext>
            </a:extLst>
          </p:cNvPr>
          <p:cNvSpPr>
            <a:spLocks noGrp="1"/>
          </p:cNvSpPr>
          <p:nvPr>
            <p:ph type="title"/>
          </p:nvPr>
        </p:nvSpPr>
        <p:spPr/>
        <p:txBody>
          <a:bodyPr/>
          <a:lstStyle/>
          <a:p>
            <a:r>
              <a:rPr lang="en-AU"/>
              <a:t>Factsheet: Asbestos and health </a:t>
            </a:r>
          </a:p>
        </p:txBody>
      </p:sp>
      <p:sp>
        <p:nvSpPr>
          <p:cNvPr id="3" name="Slide Number Placeholder 2">
            <a:extLst>
              <a:ext uri="{FF2B5EF4-FFF2-40B4-BE49-F238E27FC236}">
                <a16:creationId xmlns:a16="http://schemas.microsoft.com/office/drawing/2014/main" id="{500188B5-4596-C83A-A0DC-D5BE45D8B183}"/>
              </a:ext>
            </a:extLst>
          </p:cNvPr>
          <p:cNvSpPr>
            <a:spLocks noGrp="1"/>
          </p:cNvSpPr>
          <p:nvPr>
            <p:ph type="sldNum" sz="quarter" idx="12"/>
          </p:nvPr>
        </p:nvSpPr>
        <p:spPr/>
        <p:txBody>
          <a:bodyPr/>
          <a:lstStyle/>
          <a:p>
            <a:fld id="{10A01DC5-1685-4615-8240-15192985C6A2}" type="slidenum">
              <a:rPr lang="en-AU" smtClean="0"/>
              <a:t>8</a:t>
            </a:fld>
            <a:endParaRPr lang="en-AU"/>
          </a:p>
        </p:txBody>
      </p:sp>
      <p:pic>
        <p:nvPicPr>
          <p:cNvPr id="4" name="Picture 3">
            <a:extLst>
              <a:ext uri="{FF2B5EF4-FFF2-40B4-BE49-F238E27FC236}">
                <a16:creationId xmlns:a16="http://schemas.microsoft.com/office/drawing/2014/main" id="{50D0F253-95A0-2233-7F5E-52B79A4E71E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53003" y="1596246"/>
            <a:ext cx="3332306" cy="4712230"/>
          </a:xfrm>
          <a:prstGeom prst="rect">
            <a:avLst/>
          </a:prstGeom>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730D39F8-F39B-5091-708F-3F51E05EDF5C}"/>
              </a:ext>
            </a:extLst>
          </p:cNvPr>
          <p:cNvSpPr txBox="1"/>
          <p:nvPr/>
        </p:nvSpPr>
        <p:spPr>
          <a:xfrm>
            <a:off x="320421" y="1132278"/>
            <a:ext cx="3565779" cy="461665"/>
          </a:xfrm>
          <a:prstGeom prst="rect">
            <a:avLst/>
          </a:prstGeom>
          <a:noFill/>
        </p:spPr>
        <p:txBody>
          <a:bodyPr wrap="square" rtlCol="0">
            <a:spAutoFit/>
          </a:bodyPr>
          <a:lstStyle/>
          <a:p>
            <a:r>
              <a:rPr lang="en-AU" sz="1200" u="sng">
                <a:latin typeface="+mj-lt"/>
                <a:hlinkClick r:id="rId3"/>
              </a:rPr>
              <a:t>Click here to </a:t>
            </a:r>
            <a:r>
              <a:rPr lang="en-AU" sz="1200" u="sng">
                <a:latin typeface="+mj-lt"/>
              </a:rPr>
              <a:t>download</a:t>
            </a:r>
            <a:r>
              <a:rPr lang="en-AU" sz="1200" u="sng">
                <a:latin typeface="+mj-lt"/>
                <a:hlinkClick r:id="rId4"/>
              </a:rPr>
              <a:t> factsheet</a:t>
            </a:r>
            <a:endParaRPr lang="en-US" sz="1200" u="sng">
              <a:latin typeface="+mj-lt"/>
            </a:endParaRPr>
          </a:p>
          <a:p>
            <a:endParaRPr lang="en-US" sz="1200" u="sng">
              <a:latin typeface="+mj-lt"/>
            </a:endParaRPr>
          </a:p>
        </p:txBody>
      </p:sp>
    </p:spTree>
    <p:extLst>
      <p:ext uri="{BB962C8B-B14F-4D97-AF65-F5344CB8AC3E}">
        <p14:creationId xmlns:p14="http://schemas.microsoft.com/office/powerpoint/2010/main" val="4294569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4B498-ED62-47B5-9E3A-19A0B99A75BD}"/>
              </a:ext>
            </a:extLst>
          </p:cNvPr>
          <p:cNvSpPr>
            <a:spLocks noGrp="1"/>
          </p:cNvSpPr>
          <p:nvPr>
            <p:ph type="title"/>
          </p:nvPr>
        </p:nvSpPr>
        <p:spPr>
          <a:xfrm>
            <a:off x="353003" y="405587"/>
            <a:ext cx="9720000" cy="619649"/>
          </a:xfrm>
        </p:spPr>
        <p:txBody>
          <a:bodyPr>
            <a:normAutofit/>
          </a:bodyPr>
          <a:lstStyle/>
          <a:p>
            <a:r>
              <a:rPr kumimoji="0" lang="en-AU" b="0" i="0" u="none" strike="noStrike" kern="1200" cap="none" spc="0" normalizeH="0" baseline="0" noProof="0">
                <a:ln>
                  <a:noFill/>
                </a:ln>
                <a:solidFill>
                  <a:srgbClr val="22272B"/>
                </a:solidFill>
                <a:effectLst/>
                <a:uLnTx/>
                <a:uFillTx/>
                <a:latin typeface="Public Sans"/>
                <a:ea typeface="+mj-ea"/>
                <a:cs typeface="+mj-cs"/>
              </a:rPr>
              <a:t>Media releases</a:t>
            </a:r>
            <a:endParaRPr lang="en-AU">
              <a:latin typeface="+mj-lt"/>
            </a:endParaRPr>
          </a:p>
        </p:txBody>
      </p:sp>
      <p:sp>
        <p:nvSpPr>
          <p:cNvPr id="4" name="Slide Number Placeholder 3">
            <a:extLst>
              <a:ext uri="{FF2B5EF4-FFF2-40B4-BE49-F238E27FC236}">
                <a16:creationId xmlns:a16="http://schemas.microsoft.com/office/drawing/2014/main" id="{BE890F69-7C0D-4F68-BE01-42BD45F9208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
        <p:nvSpPr>
          <p:cNvPr id="3" name="TextBox 2">
            <a:extLst>
              <a:ext uri="{FF2B5EF4-FFF2-40B4-BE49-F238E27FC236}">
                <a16:creationId xmlns:a16="http://schemas.microsoft.com/office/drawing/2014/main" id="{AB9081F1-C77A-925E-E4AD-3BE0001859CC}"/>
              </a:ext>
            </a:extLst>
          </p:cNvPr>
          <p:cNvSpPr txBox="1"/>
          <p:nvPr/>
        </p:nvSpPr>
        <p:spPr>
          <a:xfrm>
            <a:off x="320421" y="1132278"/>
            <a:ext cx="3565779" cy="461665"/>
          </a:xfrm>
          <a:prstGeom prst="rect">
            <a:avLst/>
          </a:prstGeom>
          <a:noFill/>
        </p:spPr>
        <p:txBody>
          <a:bodyPr wrap="square" rtlCol="0">
            <a:spAutoFit/>
          </a:bodyPr>
          <a:lstStyle/>
          <a:p>
            <a:r>
              <a:rPr lang="en-US" sz="1200" u="sng">
                <a:latin typeface="+mj-lt"/>
                <a:hlinkClick r:id="rId3"/>
              </a:rPr>
              <a:t>Click here to view media release</a:t>
            </a:r>
            <a:endParaRPr lang="en-US" sz="1200" u="sng">
              <a:latin typeface="+mj-lt"/>
            </a:endParaRPr>
          </a:p>
          <a:p>
            <a:endParaRPr lang="en-US" sz="1200" u="sng">
              <a:latin typeface="+mj-lt"/>
            </a:endParaRPr>
          </a:p>
        </p:txBody>
      </p:sp>
      <p:pic>
        <p:nvPicPr>
          <p:cNvPr id="13" name="Picture 12">
            <a:hlinkClick r:id="rId3"/>
            <a:extLst>
              <a:ext uri="{FF2B5EF4-FFF2-40B4-BE49-F238E27FC236}">
                <a16:creationId xmlns:a16="http://schemas.microsoft.com/office/drawing/2014/main" id="{76E491E7-E1AD-BF13-44D4-B44D64AF7C75}"/>
              </a:ext>
            </a:extLst>
          </p:cNvPr>
          <p:cNvPicPr>
            <a:picLocks noChangeAspect="1"/>
          </p:cNvPicPr>
          <p:nvPr/>
        </p:nvPicPr>
        <p:blipFill>
          <a:blip r:embed="rId4"/>
          <a:stretch>
            <a:fillRect/>
          </a:stretch>
        </p:blipFill>
        <p:spPr>
          <a:xfrm>
            <a:off x="353003" y="1578295"/>
            <a:ext cx="3332306" cy="4748132"/>
          </a:xfrm>
          <a:prstGeom prst="rect">
            <a:avLst/>
          </a:prstGeom>
          <a:effectLst>
            <a:outerShdw blurRad="50800" dist="38100" dir="2700000" algn="tl" rotWithShape="0">
              <a:prstClr val="black">
                <a:alpha val="40000"/>
              </a:prstClr>
            </a:outerShdw>
          </a:effectLst>
        </p:spPr>
      </p:pic>
      <p:sp>
        <p:nvSpPr>
          <p:cNvPr id="22" name="TextBox 21">
            <a:extLst>
              <a:ext uri="{FF2B5EF4-FFF2-40B4-BE49-F238E27FC236}">
                <a16:creationId xmlns:a16="http://schemas.microsoft.com/office/drawing/2014/main" id="{2DAA115A-645C-40E3-CD8E-B0A170696F8F}"/>
              </a:ext>
            </a:extLst>
          </p:cNvPr>
          <p:cNvSpPr txBox="1"/>
          <p:nvPr/>
        </p:nvSpPr>
        <p:spPr>
          <a:xfrm>
            <a:off x="6063418" y="1132278"/>
            <a:ext cx="3565779" cy="461665"/>
          </a:xfrm>
          <a:prstGeom prst="rect">
            <a:avLst/>
          </a:prstGeom>
          <a:noFill/>
        </p:spPr>
        <p:txBody>
          <a:bodyPr wrap="square" rtlCol="0">
            <a:spAutoFit/>
          </a:bodyPr>
          <a:lstStyle/>
          <a:p>
            <a:r>
              <a:rPr lang="en-US" sz="1200" u="sng">
                <a:latin typeface="+mj-lt"/>
                <a:hlinkClick r:id="rId5"/>
              </a:rPr>
              <a:t>Click here to view media release</a:t>
            </a:r>
            <a:endParaRPr lang="en-US" sz="1200" u="sng">
              <a:latin typeface="+mj-lt"/>
            </a:endParaRPr>
          </a:p>
          <a:p>
            <a:endParaRPr lang="en-US" sz="1200" u="sng">
              <a:highlight>
                <a:srgbClr val="FFFF00"/>
              </a:highlight>
              <a:latin typeface="+mj-lt"/>
            </a:endParaRPr>
          </a:p>
        </p:txBody>
      </p:sp>
      <p:pic>
        <p:nvPicPr>
          <p:cNvPr id="25" name="Picture 24">
            <a:hlinkClick r:id="rId5"/>
            <a:extLst>
              <a:ext uri="{FF2B5EF4-FFF2-40B4-BE49-F238E27FC236}">
                <a16:creationId xmlns:a16="http://schemas.microsoft.com/office/drawing/2014/main" id="{655E05E2-18CD-118F-F4C2-6C6528DFDAE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096000" y="1593943"/>
            <a:ext cx="3332306" cy="471046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43961814"/>
      </p:ext>
    </p:extLst>
  </p:cSld>
  <p:clrMapOvr>
    <a:masterClrMapping/>
  </p:clrMapOvr>
</p:sld>
</file>

<file path=ppt/theme/theme1.xml><?xml version="1.0" encoding="utf-8"?>
<a:theme xmlns:a="http://schemas.openxmlformats.org/drawingml/2006/main" name="NSWG Corporate">
  <a:themeElements>
    <a:clrScheme name="NSWGOV Corporate Red04 Sept 2022">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22272B"/>
      </a:hlink>
      <a:folHlink>
        <a:srgbClr val="22272B"/>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t" anchorCtr="0"/>
      <a:lstStyle>
        <a:defPPr algn="ctr">
          <a:defRPr>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44" id="{A9442CE9-87F9-42A7-8C5D-8D58B0DCFE30}" vid="{6B20901F-88EC-4CAD-B521-410A93FBFB7F}"/>
    </a:ext>
  </a:extLst>
</a:theme>
</file>

<file path=ppt/theme/theme2.xml><?xml version="1.0" encoding="utf-8"?>
<a:theme xmlns:a="http://schemas.openxmlformats.org/drawingml/2006/main" name="Placeholder">
  <a:themeElements>
    <a:clrScheme name="NSWGOV Corporate Red04 Sept 2022">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22272B"/>
      </a:hlink>
      <a:folHlink>
        <a:srgbClr val="22272B"/>
      </a:folHlink>
    </a:clrScheme>
    <a:fontScheme name="NSWCC PPT Sept 2022">
      <a:majorFont>
        <a:latin typeface="Public Sans"/>
        <a:ea typeface=""/>
        <a:cs typeface=""/>
      </a:majorFont>
      <a:minorFont>
        <a:latin typeface="Public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0" tIns="0" rIns="0" bIns="0" rtlCol="0" anchor="t" anchorCtr="0"/>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dirty="0"/>
        </a:defPPr>
      </a:lstStyle>
    </a:txDef>
  </a:objectDefaults>
  <a:extraClrSchemeLst/>
  <a:extLst>
    <a:ext uri="{05A4C25C-085E-4340-85A3-A5531E510DB2}">
      <thm15:themeFamily xmlns:thm15="http://schemas.microsoft.com/office/thememl/2012/main" name="Presentation44" id="{A9442CE9-87F9-42A7-8C5D-8D58B0DCFE30}" vid="{9CFA4899-32EA-4BE4-B0B6-ED3529DF159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7DCB8243C0124689424FFB65F8BA1F" ma:contentTypeVersion="18" ma:contentTypeDescription="Create a new document." ma:contentTypeScope="" ma:versionID="bcfd217e8369e06a79b131801ff9ef31">
  <xsd:schema xmlns:xsd="http://www.w3.org/2001/XMLSchema" xmlns:xs="http://www.w3.org/2001/XMLSchema" xmlns:p="http://schemas.microsoft.com/office/2006/metadata/properties" xmlns:ns2="2987dd7b-ad3b-4fa3-93b7-f1b6a40c259c" xmlns:ns3="be10ce44-c66e-469b-8f9a-44f6cf8d73cc" xmlns:ns4="9f0ac7ce-5f57-4ea0-9af7-01d4f3f1ccae" targetNamespace="http://schemas.microsoft.com/office/2006/metadata/properties" ma:root="true" ma:fieldsID="b033ec466d63995f4567d900a8a0b4a1" ns2:_="" ns3:_="" ns4:_="">
    <xsd:import namespace="2987dd7b-ad3b-4fa3-93b7-f1b6a40c259c"/>
    <xsd:import namespace="be10ce44-c66e-469b-8f9a-44f6cf8d73cc"/>
    <xsd:import namespace="9f0ac7ce-5f57-4ea0-9af7-01d4f3f1cca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87dd7b-ad3b-4fa3-93b7-f1b6a40c25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6004604-8c32-4241-8b90-5e68b4a33b5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e10ce44-c66e-469b-8f9a-44f6cf8d73c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f0ac7ce-5f57-4ea0-9af7-01d4f3f1cca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e83b586e-e2ff-4613-8bb9-f396b254785a}" ma:internalName="TaxCatchAll" ma:showField="CatchAllData" ma:web="be10ce44-c66e-469b-8f9a-44f6cf8d73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f0ac7ce-5f57-4ea0-9af7-01d4f3f1ccae" xsi:nil="true"/>
    <lcf76f155ced4ddcb4097134ff3c332f xmlns="2987dd7b-ad3b-4fa3-93b7-f1b6a40c259c">
      <Terms xmlns="http://schemas.microsoft.com/office/infopath/2007/PartnerControls"/>
    </lcf76f155ced4ddcb4097134ff3c332f>
    <SharedWithUsers xmlns="be10ce44-c66e-469b-8f9a-44f6cf8d73cc">
      <UserInfo>
        <DisplayName>Kara Lawrence</DisplayName>
        <AccountId>24</AccountId>
        <AccountType/>
      </UserInfo>
      <UserInfo>
        <DisplayName>Craig Fordham</DisplayName>
        <AccountId>1109</AccountId>
        <AccountType/>
      </UserInfo>
    </SharedWithUsers>
    <MediaLengthInSeconds xmlns="2987dd7b-ad3b-4fa3-93b7-f1b6a40c259c" xsi:nil="true"/>
  </documentManagement>
</p:properties>
</file>

<file path=customXml/itemProps1.xml><?xml version="1.0" encoding="utf-8"?>
<ds:datastoreItem xmlns:ds="http://schemas.openxmlformats.org/officeDocument/2006/customXml" ds:itemID="{04EF8B61-8618-4023-BE6B-48EAD6A75DC6}">
  <ds:schemaRefs>
    <ds:schemaRef ds:uri="2987dd7b-ad3b-4fa3-93b7-f1b6a40c259c"/>
    <ds:schemaRef ds:uri="9f0ac7ce-5f57-4ea0-9af7-01d4f3f1ccae"/>
    <ds:schemaRef ds:uri="be10ce44-c66e-469b-8f9a-44f6cf8d73c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718CA06-5FE2-4AF2-88EB-2B9E8B6741B8}">
  <ds:schemaRefs>
    <ds:schemaRef ds:uri="http://schemas.microsoft.com/sharepoint/v3/contenttype/forms"/>
  </ds:schemaRefs>
</ds:datastoreItem>
</file>

<file path=customXml/itemProps3.xml><?xml version="1.0" encoding="utf-8"?>
<ds:datastoreItem xmlns:ds="http://schemas.openxmlformats.org/officeDocument/2006/customXml" ds:itemID="{EA85FD21-A505-45BD-8958-AB0224894CD5}">
  <ds:schemaRefs>
    <ds:schemaRef ds:uri="9f0ac7ce-5f57-4ea0-9af7-01d4f3f1cca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2987dd7b-ad3b-4fa3-93b7-f1b6a40c259c"/>
    <ds:schemaRef ds:uri="http://purl.org/dc/elements/1.1/"/>
    <ds:schemaRef ds:uri="http://schemas.microsoft.com/office/2006/metadata/properties"/>
    <ds:schemaRef ds:uri="be10ce44-c66e-469b-8f9a-44f6cf8d73c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nswgov_powerpoint_corporate_feb23</Template>
  <TotalTime>0</TotalTime>
  <Words>1358</Words>
  <Application>Microsoft Office PowerPoint</Application>
  <PresentationFormat>Widescreen</PresentationFormat>
  <Paragraphs>103</Paragraphs>
  <Slides>13</Slides>
  <Notes>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Arial,Sans-Serif</vt:lpstr>
      <vt:lpstr>Times New Roman</vt:lpstr>
      <vt:lpstr>Public Sans SemiBold</vt:lpstr>
      <vt:lpstr>Calibri</vt:lpstr>
      <vt:lpstr>Public Sans</vt:lpstr>
      <vt:lpstr>Segoe UI</vt:lpstr>
      <vt:lpstr>Public Sans Light</vt:lpstr>
      <vt:lpstr>Arial</vt:lpstr>
      <vt:lpstr>NSWG Corporate</vt:lpstr>
      <vt:lpstr>Placeholder</vt:lpstr>
      <vt:lpstr>Asbestos in NSW</vt:lpstr>
      <vt:lpstr>Purpose of this toolkit</vt:lpstr>
      <vt:lpstr>What is asbestos?</vt:lpstr>
      <vt:lpstr>NSW Asbestos Taskforce</vt:lpstr>
      <vt:lpstr>Asbestos and health</vt:lpstr>
      <vt:lpstr>Asbestos in recycled mulch</vt:lpstr>
      <vt:lpstr>SafeWork NSW asbestos information </vt:lpstr>
      <vt:lpstr>Factsheet: Asbestos and health </vt:lpstr>
      <vt:lpstr>Media releases</vt:lpstr>
      <vt:lpstr>Social content</vt:lpstr>
      <vt:lpstr>Social content</vt:lpstr>
      <vt:lpstr>Social content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Asbestos in NSW</dc:title>
  <dc:creator>Andrea Montes</dc:creator>
  <cp:lastModifiedBy>Maxine Imrie</cp:lastModifiedBy>
  <cp:revision>2</cp:revision>
  <dcterms:created xsi:type="dcterms:W3CDTF">2024-02-15T22:39:00Z</dcterms:created>
  <dcterms:modified xsi:type="dcterms:W3CDTF">2024-02-20T00:11:43Z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0x0101000A7DCB8243C0124689424FFB65F8BA1F</vt:lpwstr>
  </property>
  <property fmtid="{D5CDD505-2E9C-101B-9397-08002B2CF9AE}" pid="3" name="MediaServiceImageTags">
    <vt:lpwstr/>
  </property>
  <property fmtid="{D5CDD505-2E9C-101B-9397-08002B2CF9AE}" pid="4" name="MSIP_Label_a6214476-0a12-4e5a-9f69-27718960d391_Enabled">
    <vt:lpwstr>true</vt:lpwstr>
  </property>
  <property fmtid="{D5CDD505-2E9C-101B-9397-08002B2CF9AE}" pid="5" name="MSIP_Label_a6214476-0a12-4e5a-9f69-27718960d391_SetDate">
    <vt:lpwstr>2024-02-16T03:21:22Z</vt:lpwstr>
  </property>
  <property fmtid="{D5CDD505-2E9C-101B-9397-08002B2CF9AE}" pid="6" name="MSIP_Label_a6214476-0a12-4e5a-9f69-27718960d391_Method">
    <vt:lpwstr>Standard</vt:lpwstr>
  </property>
  <property fmtid="{D5CDD505-2E9C-101B-9397-08002B2CF9AE}" pid="7" name="MSIP_Label_a6214476-0a12-4e5a-9f69-27718960d391_Name">
    <vt:lpwstr>OFFICIAL</vt:lpwstr>
  </property>
  <property fmtid="{D5CDD505-2E9C-101B-9397-08002B2CF9AE}" pid="8" name="MSIP_Label_a6214476-0a12-4e5a-9f69-27718960d391_SiteId">
    <vt:lpwstr>1ef97a68-e8ab-44ed-a16d-b579fe2d7cd8</vt:lpwstr>
  </property>
  <property fmtid="{D5CDD505-2E9C-101B-9397-08002B2CF9AE}" pid="9" name="MSIP_Label_a6214476-0a12-4e5a-9f69-27718960d391_ActionId">
    <vt:lpwstr>51744190-a7f7-4565-8bf6-b8fbd36d22cb</vt:lpwstr>
  </property>
  <property fmtid="{D5CDD505-2E9C-101B-9397-08002B2CF9AE}" pid="10" name="MSIP_Label_a6214476-0a12-4e5a-9f69-27718960d391_ContentBits">
    <vt:lpwstr>3</vt:lpwstr>
  </property>
  <property fmtid="{D5CDD505-2E9C-101B-9397-08002B2CF9AE}" pid="11" name="ClassificationContentMarkingFooterLocations">
    <vt:lpwstr>NSWG Corporate:9\Placeholder:5</vt:lpwstr>
  </property>
  <property fmtid="{D5CDD505-2E9C-101B-9397-08002B2CF9AE}" pid="12" name="ClassificationContentMarkingFooterText">
    <vt:lpwstr>OFFICIAL</vt:lpwstr>
  </property>
  <property fmtid="{D5CDD505-2E9C-101B-9397-08002B2CF9AE}" pid="13" name="ClassificationContentMarkingHeaderLocations">
    <vt:lpwstr>NSWG Corporate:7\Placeholder:4</vt:lpwstr>
  </property>
  <property fmtid="{D5CDD505-2E9C-101B-9397-08002B2CF9AE}" pid="14" name="ClassificationContentMarkingHeaderText">
    <vt:lpwstr>OFFICIAL</vt:lpwstr>
  </property>
  <property fmtid="{D5CDD505-2E9C-101B-9397-08002B2CF9AE}" pid="15" name="Order">
    <vt:r8>196500</vt:r8>
  </property>
  <property fmtid="{D5CDD505-2E9C-101B-9397-08002B2CF9AE}" pid="16" name="ComplianceAssetId">
    <vt:lpwstr/>
  </property>
  <property fmtid="{D5CDD505-2E9C-101B-9397-08002B2CF9AE}" pid="17" name="_ExtendedDescription">
    <vt:lpwstr/>
  </property>
  <property fmtid="{D5CDD505-2E9C-101B-9397-08002B2CF9AE}" pid="18" name="TriggerFlowInfo">
    <vt:lpwstr/>
  </property>
</Properties>
</file>